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8" r:id="rId4"/>
    <p:sldId id="262" r:id="rId5"/>
    <p:sldId id="263" r:id="rId6"/>
    <p:sldId id="265" r:id="rId7"/>
    <p:sldId id="264" r:id="rId8"/>
    <p:sldId id="266" r:id="rId9"/>
    <p:sldId id="268" r:id="rId10"/>
    <p:sldId id="269" r:id="rId11"/>
    <p:sldId id="260" r:id="rId12"/>
    <p:sldId id="25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CDD37C-26D2-4528-94E0-D110BC112B7A}"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9D48-00B3-4D25-959F-A4E770061F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CDD37C-26D2-4528-94E0-D110BC112B7A}"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9D48-00B3-4D25-959F-A4E770061F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CDD37C-26D2-4528-94E0-D110BC112B7A}"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9D48-00B3-4D25-959F-A4E770061F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CDD37C-26D2-4528-94E0-D110BC112B7A}"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9D48-00B3-4D25-959F-A4E770061F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CDD37C-26D2-4528-94E0-D110BC112B7A}"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9D48-00B3-4D25-959F-A4E770061F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CDD37C-26D2-4528-94E0-D110BC112B7A}"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A9D48-00B3-4D25-959F-A4E770061F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CDD37C-26D2-4528-94E0-D110BC112B7A}" type="datetimeFigureOut">
              <a:rPr lang="en-US" smtClean="0"/>
              <a:pPr/>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5A9D48-00B3-4D25-959F-A4E770061F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CDD37C-26D2-4528-94E0-D110BC112B7A}" type="datetimeFigureOut">
              <a:rPr lang="en-US" smtClean="0"/>
              <a:pPr/>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5A9D48-00B3-4D25-959F-A4E770061F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DD37C-26D2-4528-94E0-D110BC112B7A}" type="datetimeFigureOut">
              <a:rPr lang="en-US" smtClean="0"/>
              <a:pPr/>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5A9D48-00B3-4D25-959F-A4E770061F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CDD37C-26D2-4528-94E0-D110BC112B7A}"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A9D48-00B3-4D25-959F-A4E770061F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CDD37C-26D2-4528-94E0-D110BC112B7A}"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A9D48-00B3-4D25-959F-A4E770061F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DD37C-26D2-4528-94E0-D110BC112B7A}" type="datetimeFigureOut">
              <a:rPr lang="en-US" smtClean="0"/>
              <a:pPr/>
              <a:t>8/15/2023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A9D48-00B3-4D25-959F-A4E770061F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s.fulbrightonline.org/tutorials" TargetMode="External"/><Relationship Id="rId2" Type="http://schemas.openxmlformats.org/officeDocument/2006/relationships/hyperlink" Target="http://www.temple.edu/studyabroad/students/fulbright/sample_essays.htm" TargetMode="External"/><Relationship Id="rId1" Type="http://schemas.openxmlformats.org/officeDocument/2006/relationships/slideLayout" Target="../slideLayouts/slideLayout2.xml"/><Relationship Id="rId4" Type="http://schemas.openxmlformats.org/officeDocument/2006/relationships/hyperlink" Target="http://www.isp.msu.edu/funding/fulbright_proposals.htm"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www.act.org/goldwater/index.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Goldwater and Fulbright</a:t>
            </a:r>
          </a:p>
        </p:txBody>
      </p:sp>
      <p:sp>
        <p:nvSpPr>
          <p:cNvPr id="3" name="Subtitle 2"/>
          <p:cNvSpPr>
            <a:spLocks noGrp="1"/>
          </p:cNvSpPr>
          <p:nvPr>
            <p:ph type="subTitle" idx="1"/>
          </p:nvPr>
        </p:nvSpPr>
        <p:spPr/>
        <p:txBody>
          <a:bodyPr/>
          <a:lstStyle/>
          <a:p>
            <a:r>
              <a:rPr lang="en-US" dirty="0"/>
              <a:t>Spring Fellowships Workshop</a:t>
            </a:r>
          </a:p>
          <a:p>
            <a:r>
              <a:rPr lang="en-US" dirty="0"/>
              <a:t>4/4/13</a:t>
            </a:r>
          </a:p>
          <a:p>
            <a:r>
              <a:rPr lang="en-US" dirty="0" err="1"/>
              <a:t>DeDomnici</a:t>
            </a: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3" name="Content Placeholder 2"/>
          <p:cNvSpPr>
            <a:spLocks noGrp="1"/>
          </p:cNvSpPr>
          <p:nvPr>
            <p:ph idx="1"/>
          </p:nvPr>
        </p:nvSpPr>
        <p:spPr/>
        <p:txBody>
          <a:bodyPr/>
          <a:lstStyle/>
          <a:p>
            <a:r>
              <a:rPr lang="en-US" dirty="0"/>
              <a:t>1 month – Solicit all recommendations being sure to provide all necessary materials.  Revise and proofread drafts of all application materials in consultation with Fellowships Adviser. Use checklist to assemble application package and apply.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www.facebook.com/UNHfellowships</a:t>
            </a:r>
          </a:p>
        </p:txBody>
      </p:sp>
      <p:pic>
        <p:nvPicPr>
          <p:cNvPr id="3" name="Picture 2" descr="UNHFB.png"/>
          <p:cNvPicPr>
            <a:picLocks noChangeAspect="1"/>
          </p:cNvPicPr>
          <p:nvPr/>
        </p:nvPicPr>
        <p:blipFill>
          <a:blip r:embed="rId2" cstate="print"/>
          <a:stretch>
            <a:fillRect/>
          </a:stretch>
        </p:blipFill>
        <p:spPr>
          <a:xfrm>
            <a:off x="533400" y="951675"/>
            <a:ext cx="8192644" cy="59063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762000"/>
          </a:xfrm>
        </p:spPr>
        <p:txBody>
          <a:bodyPr>
            <a:normAutofit fontScale="90000"/>
          </a:bodyPr>
          <a:lstStyle/>
          <a:p>
            <a:r>
              <a:rPr lang="en-US" dirty="0"/>
              <a:t>http://www.newhaven.edu/fellowships</a:t>
            </a:r>
          </a:p>
        </p:txBody>
      </p:sp>
      <p:pic>
        <p:nvPicPr>
          <p:cNvPr id="1026" name="Picture 2"/>
          <p:cNvPicPr>
            <a:picLocks noChangeAspect="1" noChangeArrowheads="1"/>
          </p:cNvPicPr>
          <p:nvPr/>
        </p:nvPicPr>
        <p:blipFill>
          <a:blip r:embed="rId2" cstate="print"/>
          <a:srcRect l="16111" t="24186" r="17778" b="3256"/>
          <a:stretch>
            <a:fillRect/>
          </a:stretch>
        </p:blipFill>
        <p:spPr bwMode="auto">
          <a:xfrm>
            <a:off x="0" y="914400"/>
            <a:ext cx="9067800" cy="5943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Prestigious Grants and Fellowships</a:t>
            </a:r>
          </a:p>
        </p:txBody>
      </p:sp>
      <p:sp>
        <p:nvSpPr>
          <p:cNvPr id="3" name="Content Placeholder 2"/>
          <p:cNvSpPr>
            <a:spLocks noGrp="1"/>
          </p:cNvSpPr>
          <p:nvPr>
            <p:ph idx="1"/>
          </p:nvPr>
        </p:nvSpPr>
        <p:spPr/>
        <p:txBody>
          <a:bodyPr/>
          <a:lstStyle/>
          <a:p>
            <a:r>
              <a:rPr lang="en-US" dirty="0"/>
              <a:t>Prestigious grants and fellowships include a wide range of external financial awards for outstanding students.  </a:t>
            </a:r>
          </a:p>
          <a:p>
            <a:r>
              <a:rPr lang="en-US" dirty="0"/>
              <a:t>Awards may be used for tuition, study abroad, graduate school, independent research, public service, internships, or teaching experiences in the U.S. or abroad.</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normAutofit/>
          </a:bodyPr>
          <a:lstStyle/>
          <a:p>
            <a:r>
              <a:rPr lang="en-US" dirty="0"/>
              <a:t>Fulbright Awards</a:t>
            </a:r>
          </a:p>
          <a:p>
            <a:pPr lvl="1"/>
            <a:r>
              <a:rPr lang="en-US" dirty="0"/>
              <a:t>Each year 1700 US students receive awards for study or research abroad.</a:t>
            </a:r>
          </a:p>
          <a:p>
            <a:r>
              <a:rPr lang="en-US" dirty="0"/>
              <a:t>Goldwater</a:t>
            </a:r>
          </a:p>
          <a:p>
            <a:pPr lvl="1"/>
            <a:r>
              <a:rPr lang="en-US" dirty="0"/>
              <a:t>Sophomores and Juniors in the Sciences, Math and Engineering receive $7500 per academic year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Fulbright</a:t>
            </a:r>
          </a:p>
        </p:txBody>
      </p:sp>
      <p:sp>
        <p:nvSpPr>
          <p:cNvPr id="3" name="Content Placeholder 2"/>
          <p:cNvSpPr>
            <a:spLocks noGrp="1"/>
          </p:cNvSpPr>
          <p:nvPr>
            <p:ph idx="1"/>
          </p:nvPr>
        </p:nvSpPr>
        <p:spPr/>
        <p:txBody>
          <a:bodyPr/>
          <a:lstStyle/>
          <a:p>
            <a:r>
              <a:rPr lang="en-US" dirty="0"/>
              <a:t>“Public Diplomacy”</a:t>
            </a:r>
          </a:p>
          <a:p>
            <a:r>
              <a:rPr lang="en-US" dirty="0"/>
              <a:t>Any academic discipline; language study highly advantageous. </a:t>
            </a:r>
          </a:p>
          <a:p>
            <a:r>
              <a:rPr lang="en-US" dirty="0"/>
              <a:t>Juniors may apply – Bachelors degree must be completed before award may be issued.</a:t>
            </a:r>
          </a:p>
          <a:p>
            <a:r>
              <a:rPr lang="en-US" dirty="0"/>
              <a:t>Alumni are eligible to apply as well.</a:t>
            </a:r>
          </a:p>
          <a:p>
            <a:r>
              <a:rPr lang="en-US" dirty="0"/>
              <a:t>October 1</a:t>
            </a:r>
            <a:r>
              <a:rPr lang="en-US" baseline="30000" dirty="0"/>
              <a:t>st</a:t>
            </a:r>
            <a:r>
              <a:rPr lang="en-US" dirty="0"/>
              <a:t> UNH internal deadline (tentative)– for all materials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Fulbright (continued)</a:t>
            </a:r>
          </a:p>
        </p:txBody>
      </p:sp>
      <p:sp>
        <p:nvSpPr>
          <p:cNvPr id="3" name="Content Placeholder 2"/>
          <p:cNvSpPr>
            <a:spLocks noGrp="1"/>
          </p:cNvSpPr>
          <p:nvPr>
            <p:ph idx="1"/>
          </p:nvPr>
        </p:nvSpPr>
        <p:spPr/>
        <p:txBody>
          <a:bodyPr>
            <a:normAutofit lnSpcReduction="10000"/>
          </a:bodyPr>
          <a:lstStyle/>
          <a:p>
            <a:r>
              <a:rPr lang="en-US" dirty="0"/>
              <a:t>The Study/Research (“</a:t>
            </a:r>
            <a:r>
              <a:rPr lang="en-US" dirty="0" err="1"/>
              <a:t>Fulgrant</a:t>
            </a:r>
            <a:r>
              <a:rPr lang="en-US" dirty="0"/>
              <a:t>”)  award is a more involved process involving a self-designed research project and outreach to a potential adviser/mentor in the host country.</a:t>
            </a:r>
          </a:p>
          <a:p>
            <a:r>
              <a:rPr lang="en-US" dirty="0"/>
              <a:t>Art-based proposals also have portfolio requirements, and these are evaluated first.</a:t>
            </a:r>
          </a:p>
          <a:p>
            <a:r>
              <a:rPr lang="en-US" dirty="0"/>
              <a:t>The English Teaching Assistant program application is more straightforward; K-12 or university placement as a language instructor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Fulbright: Helpful Links</a:t>
            </a:r>
          </a:p>
        </p:txBody>
      </p:sp>
      <p:sp>
        <p:nvSpPr>
          <p:cNvPr id="3" name="Content Placeholder 2"/>
          <p:cNvSpPr>
            <a:spLocks noGrp="1"/>
          </p:cNvSpPr>
          <p:nvPr>
            <p:ph idx="1"/>
          </p:nvPr>
        </p:nvSpPr>
        <p:spPr/>
        <p:txBody>
          <a:bodyPr/>
          <a:lstStyle/>
          <a:p>
            <a:r>
              <a:rPr lang="en-US" dirty="0">
                <a:hlinkClick r:id="rId2"/>
              </a:rPr>
              <a:t>http://www.temple.edu/studyabroad/students/fulbright/sample_essays.htm</a:t>
            </a:r>
            <a:endParaRPr lang="en-US" dirty="0"/>
          </a:p>
          <a:p>
            <a:r>
              <a:rPr lang="en-US" dirty="0">
                <a:hlinkClick r:id="rId3"/>
              </a:rPr>
              <a:t>http://us.fulbrightonline.org/tutorials</a:t>
            </a:r>
            <a:endParaRPr lang="en-US" dirty="0"/>
          </a:p>
          <a:p>
            <a:r>
              <a:rPr lang="en-US" dirty="0">
                <a:hlinkClick r:id="rId4"/>
              </a:rPr>
              <a:t>http://www.isp.msu.edu/funding/fulbright_proposals.htm</a:t>
            </a:r>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Goldwater</a:t>
            </a:r>
          </a:p>
        </p:txBody>
      </p:sp>
      <p:sp>
        <p:nvSpPr>
          <p:cNvPr id="3" name="Content Placeholder 2"/>
          <p:cNvSpPr>
            <a:spLocks noGrp="1"/>
          </p:cNvSpPr>
          <p:nvPr>
            <p:ph idx="1"/>
          </p:nvPr>
        </p:nvSpPr>
        <p:spPr/>
        <p:txBody>
          <a:bodyPr>
            <a:normAutofit fontScale="92500" lnSpcReduction="10000"/>
          </a:bodyPr>
          <a:lstStyle/>
          <a:p>
            <a:r>
              <a:rPr lang="en-US" dirty="0"/>
              <a:t>The most prestigious undergraduate award in the STEM areas (excluding clinical medicine).</a:t>
            </a:r>
          </a:p>
          <a:p>
            <a:r>
              <a:rPr lang="en-US" dirty="0"/>
              <a:t>Available to natural science, math, and engineering majors.</a:t>
            </a:r>
          </a:p>
          <a:p>
            <a:r>
              <a:rPr lang="en-US" dirty="0"/>
              <a:t>Open to sophomores or juniors, 3.0 minimum GPA</a:t>
            </a:r>
          </a:p>
          <a:p>
            <a:r>
              <a:rPr lang="en-US" dirty="0"/>
              <a:t>Must be a United States citizen, a permanent resident seeking citizenship</a:t>
            </a:r>
          </a:p>
          <a:p>
            <a:r>
              <a:rPr lang="en-US" dirty="0">
                <a:hlinkClick r:id="rId2"/>
              </a:rPr>
              <a:t>http://www.act.org/goldwater/index.html</a:t>
            </a: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Goldwater Essay</a:t>
            </a:r>
          </a:p>
        </p:txBody>
      </p:sp>
      <p:sp>
        <p:nvSpPr>
          <p:cNvPr id="3" name="Content Placeholder 2"/>
          <p:cNvSpPr>
            <a:spLocks noGrp="1"/>
          </p:cNvSpPr>
          <p:nvPr>
            <p:ph idx="1"/>
          </p:nvPr>
        </p:nvSpPr>
        <p:spPr/>
        <p:txBody>
          <a:bodyPr/>
          <a:lstStyle/>
          <a:p>
            <a:r>
              <a:rPr lang="en-US" dirty="0"/>
              <a:t>Should discuss a significant issue or problem in your field of study, and how your research could address that problem.</a:t>
            </a:r>
          </a:p>
          <a:p>
            <a:r>
              <a:rPr lang="en-US" dirty="0"/>
              <a:t>Proposal will be reviewed by specialists in your field.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3" name="Content Placeholder 2"/>
          <p:cNvSpPr>
            <a:spLocks noGrp="1"/>
          </p:cNvSpPr>
          <p:nvPr>
            <p:ph idx="1"/>
          </p:nvPr>
        </p:nvSpPr>
        <p:spPr/>
        <p:txBody>
          <a:bodyPr>
            <a:normAutofit lnSpcReduction="10000"/>
          </a:bodyPr>
          <a:lstStyle/>
          <a:p>
            <a:r>
              <a:rPr lang="en-US" dirty="0"/>
              <a:t>6 months – Identify deadlines.  Make strategic course selections and/or apply for relevant internships.  Locate application materials, identify potential recommenders.</a:t>
            </a:r>
          </a:p>
          <a:p>
            <a:r>
              <a:rPr lang="en-US" dirty="0"/>
              <a:t>3 months – Work on resume, ensuring it is current.  Touch base with recommenders.  Consult with UNH fellowship adviser.  Start drafting materials.  Create checklist of needed materials.</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TotalTime>
  <Words>465</Words>
  <Application>Microsoft Office PowerPoint</Application>
  <PresentationFormat>On-screen Show (4:3)</PresentationFormat>
  <Paragraphs>42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Goldwater and Fulbright</vt:lpstr>
      <vt:lpstr>Prestigious Grants and Fellowships</vt:lpstr>
      <vt:lpstr>Examples</vt:lpstr>
      <vt:lpstr>Fulbright</vt:lpstr>
      <vt:lpstr>Fulbright (continued)</vt:lpstr>
      <vt:lpstr>Fulbright: Helpful Links</vt:lpstr>
      <vt:lpstr>Goldwater</vt:lpstr>
      <vt:lpstr>Goldwater Essay</vt:lpstr>
      <vt:lpstr>Timeline</vt:lpstr>
      <vt:lpstr>Timeline</vt:lpstr>
      <vt:lpstr>www.facebook.com/UNHfellowships</vt:lpstr>
      <vt:lpstr>http://www.newhaven.edu/fellowships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Prestigious Grants and Fellowships?</dc:title>
  <dc:creator>Joe Wilson</dc:creator>
  <cp:lastModifiedBy>Hottin, Kyle</cp:lastModifiedBy>
  <cp:revision>38</cp:revision>
  <dcterms:created xsi:type="dcterms:W3CDTF">2012-09-30T02:49:08Z</dcterms:created>
  <dcterms:modified xsi:type="dcterms:W3CDTF">2023-08-15T20:01:54Z</dcterms:modified>
</cp:coreProperties>
</file>