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96" r:id="rId2"/>
  </p:sldIdLst>
  <p:sldSz cx="43891200" cy="3291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Lato Black" panose="020F0502020204030203" pitchFamily="34" charset="0"/>
      <p:bold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45" userDrawn="1">
          <p15:clr>
            <a:srgbClr val="A4A3A4"/>
          </p15:clr>
        </p15:guide>
        <p15:guide id="3" pos="5355" userDrawn="1">
          <p15:clr>
            <a:srgbClr val="A4A3A4"/>
          </p15:clr>
        </p15:guide>
        <p15:guide id="4" pos="235" userDrawn="1">
          <p15:clr>
            <a:srgbClr val="A4A3A4"/>
          </p15:clr>
        </p15:guide>
        <p15:guide id="5" pos="661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CE6"/>
    <a:srgbClr val="FFFFFF"/>
    <a:srgbClr val="FFDE59"/>
    <a:srgbClr val="263238"/>
    <a:srgbClr val="EEEBE9"/>
    <a:srgbClr val="EA4C89"/>
    <a:srgbClr val="FFF59D"/>
    <a:srgbClr val="EFF8F3"/>
    <a:srgbClr val="874A4C"/>
    <a:srgbClr val="FF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90319" autoAdjust="0"/>
  </p:normalViewPr>
  <p:slideViewPr>
    <p:cSldViewPr snapToGrid="0" showGuides="1">
      <p:cViewPr varScale="1">
        <p:scale>
          <a:sx n="16" d="100"/>
          <a:sy n="16" d="100"/>
        </p:scale>
        <p:origin x="2011" y="38"/>
      </p:cViewPr>
      <p:guideLst>
        <p:guide pos="13845"/>
        <p:guide pos="5355"/>
        <p:guide pos="235"/>
        <p:guide pos="661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scientificamerican.com/article/why-we-are-wired-to-connec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526922" y="1134519"/>
            <a:ext cx="25301302" cy="9986125"/>
          </a:xfrm>
          <a:prstGeom prst="rect">
            <a:avLst/>
          </a:prstGeom>
          <a:solidFill>
            <a:srgbClr val="CB6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5828224" y="1828800"/>
            <a:ext cx="8136231" cy="2950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00" i="1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  <a:endParaRPr lang="en-US" sz="16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8602" y="12365105"/>
            <a:ext cx="23090341" cy="8467734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667" dirty="0">
                <a:latin typeface="Lato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In popular culture, </a:t>
            </a:r>
            <a:r>
              <a:rPr lang="en-US" sz="10667" dirty="0">
                <a:latin typeface="Lato Black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The Reference </a:t>
            </a:r>
            <a:r>
              <a:rPr lang="en-US" sz="10667" dirty="0">
                <a:latin typeface="Lato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can be seen as the </a:t>
            </a:r>
            <a:r>
              <a:rPr lang="en-US" sz="10667" dirty="0">
                <a:latin typeface="Lato Black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single-most important </a:t>
            </a:r>
            <a:r>
              <a:rPr lang="en-US" sz="10667" dirty="0">
                <a:latin typeface="Lato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aspect of </a:t>
            </a:r>
            <a:r>
              <a:rPr lang="en-US" sz="10667" dirty="0">
                <a:latin typeface="Lato Black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story structure</a:t>
            </a:r>
            <a:r>
              <a:rPr lang="en-US" sz="10667" dirty="0">
                <a:latin typeface="Lato" panose="020B060402020202020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1828800"/>
            <a:ext cx="9546398" cy="2926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20166" y="9858317"/>
            <a:ext cx="8501324" cy="2130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latin typeface="Lato Black" panose="020F0A02020204030203" pitchFamily="34" charset="0"/>
                <a:cs typeface="Arial" panose="020B0604020202020204" pitchFamily="34" charset="0"/>
              </a:rPr>
              <a:t>INTRO 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Due to vast, personal stock in storytelling, I analyzed nine of the most popular genres of story in the current entertainment era to find commonalities in philosophy and structure. While I did not go in expecting to find a single aspect of story which appeared to be universally tied to popularity (or at least goodness), I did. It is a self-defined branch of technique which I call </a:t>
            </a:r>
            <a:r>
              <a:rPr lang="en-US" sz="3200" b="1" u="sng" dirty="0">
                <a:latin typeface="Lato" panose="020F0502020204030203" pitchFamily="34" charset="0"/>
                <a:cs typeface="Arial" panose="020B0604020202020204" pitchFamily="34" charset="0"/>
              </a:rPr>
              <a:t>The Reference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, and it is visible everywhere.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660408" indent="-66040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Over ten weeks of SURF, I analyzed nine popular genres (presented on the right banner)</a:t>
            </a:r>
          </a:p>
          <a:p>
            <a:pPr marL="660408" indent="-66040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Consumed three to ten of the biggest entries in each genre to get as close as possible to an overall grasp</a:t>
            </a:r>
          </a:p>
          <a:p>
            <a:pPr marL="660408" indent="-66040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Blogged on particularly interesting trends (blog can be accessed by the nifty little QR Code), and otherwise took extensive notes</a:t>
            </a:r>
          </a:p>
          <a:p>
            <a:pPr marL="660408" indent="-66040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Dived backwards into older thoughts on story structure with the Libraries at Yale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algn="ctr">
              <a:lnSpc>
                <a:spcPct val="120000"/>
              </a:lnSpc>
            </a:pPr>
            <a:r>
              <a:rPr lang="en-US" sz="3200" i="1" dirty="0">
                <a:latin typeface="Lato Black" panose="020F0A02020204030203" pitchFamily="34" charset="0"/>
                <a:cs typeface="Arial" panose="020B0604020202020204" pitchFamily="34" charset="0"/>
              </a:rPr>
              <a:t>What is The Reference?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A combination of several literary techniques –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 repetition, allusion, motif, and metaphor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– that is specifically oriented around the idea that we naturally enjoy being able to make connections between ideas.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It is divided into categories, which are explained on the right banner.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6557964" y="2334535"/>
            <a:ext cx="6810700" cy="125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Lato" panose="020F0502020204030203" pitchFamily="34" charset="0"/>
                <a:cs typeface="Arial" panose="020B0604020202020204" pitchFamily="34" charset="0"/>
              </a:rPr>
              <a:t>Subcategories of Reference</a:t>
            </a:r>
          </a:p>
          <a:p>
            <a:endParaRPr lang="en-US" sz="2133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Arial" panose="020B0604020202020204" pitchFamily="34" charset="0"/>
              </a:rPr>
              <a:t>Internal Reference</a:t>
            </a:r>
          </a:p>
          <a:p>
            <a:pPr marL="1422418" lvl="1" indent="-1016013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When a story acknowledges a previous moment of itself, or sets up a future moment.</a:t>
            </a:r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Arial" panose="020B0604020202020204" pitchFamily="34" charset="0"/>
              </a:rPr>
              <a:t>External Reference</a:t>
            </a:r>
          </a:p>
          <a:p>
            <a:pPr marL="1422418" lvl="1" indent="-1016013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When a story references another story, object or idea outside of its own bounds. This is further divided.</a:t>
            </a:r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Arial" panose="020B0604020202020204" pitchFamily="34" charset="0"/>
              </a:rPr>
              <a:t>Objective External Reference</a:t>
            </a:r>
          </a:p>
          <a:p>
            <a:pPr marL="1422418" lvl="1" indent="-1016013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When a story references another work of art, or physical thing in the real world.</a:t>
            </a:r>
            <a:endParaRPr lang="en-US" sz="4267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Arial" panose="020B0604020202020204" pitchFamily="34" charset="0"/>
              </a:rPr>
              <a:t>Personal External Reference</a:t>
            </a:r>
          </a:p>
          <a:p>
            <a:pPr marL="1422418" lvl="1" indent="-1016013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When a story makes a personal connection with the individual.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8266712" y="24083773"/>
            <a:ext cx="1117158" cy="1932381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FFDE59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>
              <a:solidFill>
                <a:srgbClr val="FFDE5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19753580" y="24352337"/>
            <a:ext cx="71798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FFDE59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267" dirty="0">
                <a:solidFill>
                  <a:srgbClr val="FFDE59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267" dirty="0">
                <a:solidFill>
                  <a:srgbClr val="FFDE59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267" dirty="0">
                <a:solidFill>
                  <a:srgbClr val="FFDE59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visit </a:t>
            </a:r>
            <a:r>
              <a:rPr lang="en-US" sz="4267" b="1" dirty="0">
                <a:solidFill>
                  <a:srgbClr val="FFDE59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my </a:t>
            </a:r>
            <a:r>
              <a:rPr lang="en-US" sz="4267" dirty="0">
                <a:solidFill>
                  <a:srgbClr val="FFDE59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project blog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7113410" y="25049963"/>
            <a:ext cx="1153301" cy="0"/>
          </a:xfrm>
          <a:prstGeom prst="straightConnector1">
            <a:avLst/>
          </a:prstGeom>
          <a:ln w="66675">
            <a:solidFill>
              <a:srgbClr val="FFDE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520166" y="8042668"/>
            <a:ext cx="320382" cy="2979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980523" y="7826358"/>
            <a:ext cx="6883616" cy="740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1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PRESENTER:</a:t>
            </a:r>
            <a:r>
              <a:rPr lang="en-US" sz="3911" b="1" dirty="0">
                <a:latin typeface="Lato Black" panose="020F0A02020204030203" pitchFamily="34" charset="0"/>
                <a:cs typeface="Arial" panose="020B0604020202020204" pitchFamily="34" charset="0"/>
              </a:rPr>
              <a:t> Thomas </a:t>
            </a: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Almeida</a:t>
            </a:r>
            <a:endParaRPr lang="en-US" sz="3911" b="1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20166" y="2334535"/>
            <a:ext cx="6810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Lato" panose="020F0502020204030203" pitchFamily="34" charset="0"/>
                <a:cs typeface="Lato" panose="020F0502020204030203" pitchFamily="34" charset="0"/>
              </a:rPr>
              <a:t>The Effects of Popular Culture by Tactics Between the Lines</a:t>
            </a:r>
          </a:p>
          <a:p>
            <a:endParaRPr lang="en-US" sz="4800" b="1" i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800" i="1" dirty="0">
                <a:latin typeface="Lato" panose="020F0502020204030203" pitchFamily="34" charset="0"/>
                <a:cs typeface="Lato" panose="020F0502020204030203" pitchFamily="34" charset="0"/>
              </a:rPr>
              <a:t>A New Theory of Story Structure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6968099" y="25288213"/>
            <a:ext cx="6682064" cy="129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dirty="0">
                <a:latin typeface="Lato" panose="020F0502020204030203" pitchFamily="34" charset="0"/>
                <a:cs typeface="Lato" panose="020F0502020204030203" pitchFamily="34" charset="0"/>
              </a:rPr>
              <a:t>Thomas Almeida</a:t>
            </a:r>
          </a:p>
          <a:p>
            <a:endParaRPr lang="en-US" sz="391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36647717" y="25487420"/>
            <a:ext cx="320382" cy="2979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B352B650-B619-4F98-9EF7-FB3F55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738" y="1860499"/>
            <a:ext cx="9260146" cy="9260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28C034-EFF9-49A1-BEDD-4C477FC82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69" y="22253587"/>
            <a:ext cx="5774827" cy="5774827"/>
          </a:xfrm>
          <a:prstGeom prst="rect">
            <a:avLst/>
          </a:prstGeom>
          <a:solidFill>
            <a:srgbClr val="FFDE59"/>
          </a:solidFill>
        </p:spPr>
      </p:pic>
      <p:pic>
        <p:nvPicPr>
          <p:cNvPr id="14" name="Picture 13" descr="A black sign with white text&#10;&#10;Description automatically generated">
            <a:extLst>
              <a:ext uri="{FF2B5EF4-FFF2-40B4-BE49-F238E27FC236}">
                <a16:creationId xmlns:a16="http://schemas.microsoft.com/office/drawing/2014/main" id="{C6335518-71DA-4D45-AE06-AC8B3E61B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64" y="26405691"/>
            <a:ext cx="3434497" cy="3434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FD62D3-D6E8-43F2-8D82-482E2353BB6C}"/>
              </a:ext>
            </a:extLst>
          </p:cNvPr>
          <p:cNvSpPr txBox="1"/>
          <p:nvPr/>
        </p:nvSpPr>
        <p:spPr>
          <a:xfrm>
            <a:off x="36557964" y="20422793"/>
            <a:ext cx="6810700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Lato" panose="020F0502020204030203" pitchFamily="34" charset="0"/>
                <a:cs typeface="Arial" panose="020B0604020202020204" pitchFamily="34" charset="0"/>
              </a:rPr>
              <a:t>The Reference in Action</a:t>
            </a:r>
          </a:p>
          <a:p>
            <a:pPr marL="609608" indent="-609608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Edgar Wright’s </a:t>
            </a: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Cornetto Trilogy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 and </a:t>
            </a: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Baby Driver</a:t>
            </a:r>
          </a:p>
          <a:p>
            <a:pPr marL="609608" indent="-609608">
              <a:buFont typeface="Arial" panose="020B0604020202020204" pitchFamily="34" charset="0"/>
              <a:buChar char="•"/>
            </a:pP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Stranger Things</a:t>
            </a:r>
          </a:p>
          <a:p>
            <a:pPr marL="609608" indent="-609608">
              <a:buFont typeface="Arial" panose="020B0604020202020204" pitchFamily="34" charset="0"/>
              <a:buChar char="•"/>
            </a:pP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Cowboy Bebop</a:t>
            </a:r>
          </a:p>
          <a:p>
            <a:pPr marL="609608" indent="-609608">
              <a:buFont typeface="Arial" panose="020B0604020202020204" pitchFamily="34" charset="0"/>
              <a:buChar char="•"/>
            </a:pP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Avenger’s Endgame</a:t>
            </a:r>
          </a:p>
          <a:p>
            <a:pPr marL="609608" indent="-609608">
              <a:buFont typeface="Arial" panose="020B0604020202020204" pitchFamily="34" charset="0"/>
              <a:buChar char="•"/>
            </a:pPr>
            <a:r>
              <a:rPr lang="en-US" sz="3200" i="1" dirty="0">
                <a:latin typeface="Lato" panose="020F0502020204030203" pitchFamily="34" charset="0"/>
                <a:cs typeface="Arial" panose="020B0604020202020204" pitchFamily="34" charset="0"/>
              </a:rPr>
              <a:t>Catcher in the Rye</a:t>
            </a:r>
            <a:endParaRPr lang="en-US" sz="32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84FFB-0CB1-4BA9-A62F-32405F9C2B41}"/>
              </a:ext>
            </a:extLst>
          </p:cNvPr>
          <p:cNvSpPr txBox="1"/>
          <p:nvPr/>
        </p:nvSpPr>
        <p:spPr>
          <a:xfrm>
            <a:off x="36647717" y="14562660"/>
            <a:ext cx="6720947" cy="518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Lato" panose="020F0502020204030203" pitchFamily="34" charset="0"/>
                <a:cs typeface="Arial" panose="020B0604020202020204" pitchFamily="34" charset="0"/>
              </a:rPr>
              <a:t>Nine Genres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Disney Princess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Classic Film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Superhero Epic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American Novel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Binge Series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Musical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Anime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Game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Sit-Com</a:t>
            </a: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C930D783-27D5-4448-B2BB-A8B095585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892" y="22253587"/>
            <a:ext cx="8716719" cy="57748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E119FF9-A7F6-46FA-B7A0-25ECF21B1FB9}"/>
              </a:ext>
            </a:extLst>
          </p:cNvPr>
          <p:cNvSpPr txBox="1"/>
          <p:nvPr/>
        </p:nvSpPr>
        <p:spPr>
          <a:xfrm>
            <a:off x="11068602" y="28754393"/>
            <a:ext cx="20297095" cy="337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5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556" dirty="0"/>
              <a:t>D’Angelo, Frank J. “The Rhetoric of Intertextuality.” </a:t>
            </a:r>
            <a:r>
              <a:rPr lang="en-US" sz="3556" i="1" dirty="0"/>
              <a:t>Rhetoric Review</a:t>
            </a:r>
            <a:r>
              <a:rPr lang="en-US" sz="3556" dirty="0"/>
              <a:t>, vol. 29, no. 1, 2010, pp. 31–47. JSTOR.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556" dirty="0"/>
              <a:t>Cook, Gareth. “Why We Are Wired to Connect.” </a:t>
            </a:r>
            <a:r>
              <a:rPr lang="en-US" sz="3556" i="1" dirty="0"/>
              <a:t>Scientific American</a:t>
            </a:r>
            <a:r>
              <a:rPr lang="en-US" sz="3556" dirty="0"/>
              <a:t>, </a:t>
            </a:r>
          </a:p>
          <a:p>
            <a:pPr lvl="1"/>
            <a:r>
              <a:rPr lang="en-US" sz="3556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https://www.scientificamerican.com/article/why-we-are-wired-to-connect/</a:t>
            </a:r>
            <a:r>
              <a:rPr lang="en-US" sz="3556" dirty="0"/>
              <a:t>. Accessed 31 July 2019.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endParaRPr lang="en-US" sz="3556" dirty="0">
              <a:solidFill>
                <a:schemeClr val="bg1"/>
              </a:solidFill>
            </a:endParaRPr>
          </a:p>
          <a:p>
            <a:pPr marL="508006" indent="-508006">
              <a:buFont typeface="Arial" panose="020B0604020202020204" pitchFamily="34" charset="0"/>
              <a:buChar char="•"/>
            </a:pPr>
            <a:endParaRPr lang="en-US" sz="355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602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 Black</vt:lpstr>
      <vt:lpstr>Arial</vt:lpstr>
      <vt:lpstr>Calibri</vt:lpstr>
      <vt:lpstr>Lato</vt:lpstr>
      <vt:lpstr>Calibri Light</vt:lpstr>
      <vt:lpstr>Times New Roman</vt:lpstr>
      <vt:lpstr>Office Theme</vt:lpstr>
      <vt:lpstr>In popular culture, The Reference can be seen as the single-most important aspect of story structure.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Hottin, Kyle</cp:lastModifiedBy>
  <cp:revision>41</cp:revision>
  <dcterms:created xsi:type="dcterms:W3CDTF">2019-07-02T13:39:34Z</dcterms:created>
  <dcterms:modified xsi:type="dcterms:W3CDTF">2024-06-06T17:42:41Z</dcterms:modified>
</cp:coreProperties>
</file>