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notesMasterIdLst>
    <p:notesMasterId r:id="rId22"/>
  </p:notesMasterIdLst>
  <p:sldIdLst>
    <p:sldId id="256" r:id="rId2"/>
    <p:sldId id="257" r:id="rId3"/>
    <p:sldId id="259" r:id="rId4"/>
    <p:sldId id="272" r:id="rId5"/>
    <p:sldId id="269" r:id="rId6"/>
    <p:sldId id="265" r:id="rId7"/>
    <p:sldId id="279" r:id="rId8"/>
    <p:sldId id="280" r:id="rId9"/>
    <p:sldId id="281" r:id="rId10"/>
    <p:sldId id="271" r:id="rId11"/>
    <p:sldId id="264" r:id="rId12"/>
    <p:sldId id="270" r:id="rId13"/>
    <p:sldId id="283" r:id="rId14"/>
    <p:sldId id="284" r:id="rId15"/>
    <p:sldId id="273" r:id="rId16"/>
    <p:sldId id="274" r:id="rId17"/>
    <p:sldId id="275" r:id="rId18"/>
    <p:sldId id="276" r:id="rId19"/>
    <p:sldId id="27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BFA4C-2893-47B5-AAAB-F2F10E2C34F2}" v="4" dt="2020-09-15T13:52:44.175"/>
    <p1510:client id="{C7EC061D-B4AE-1AB0-48A0-1D76B9D70745}" v="3" dt="2020-09-15T13:57:17.728"/>
    <p1510:client id="{E60F62AE-3CA1-49DF-95F7-664485697EF4}" v="3" dt="2020-09-15T13:52:00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021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4BE83-0E94-9F4C-B1A6-E55CC492A91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C21C0-84FE-1A4C-8EB3-30E8F17C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2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1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7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21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0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38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54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7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5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59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6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3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1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3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2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1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2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22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C21C0-84FE-1A4C-8EB3-30E8F17CE0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0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326A-C346-E344-90D1-1CA0277AC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ACC89-3A96-EC4E-A7F4-6284A2625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A62F0-778C-7941-86F6-8C63DFB2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90ED6-E890-F546-9420-0B3CA356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27BA0-9E27-1A43-8471-FEA31E1C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4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F082-466C-624C-92E7-28222340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1BB8F-6A33-7E48-A4E4-D7DA7666C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EC27E-55F5-3C4E-AE91-6F395789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DB60A-369E-2546-9EE5-25DF76D1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54908-3776-8749-851D-0CB49448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EF496-298A-E947-8103-410589C28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DF7C1-22A7-164D-A8BF-F4D340EB5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90AA6-50BB-5441-A7A0-1940B0DC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04DAE-7476-FD4A-8DB8-A080E3B1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BC351-39CB-B547-8FF2-6887A52B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3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00C1-A238-8746-A80D-BB32FC21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1A9B3-96E5-7445-A0B0-4903944E2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04EC2-3452-5A4C-A612-AC67D4C6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AB950-228C-8140-952B-D0CE6AF5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90007-F6B0-374F-944B-AFE809E3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DC4B-1910-4A4B-8877-B92BAB00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CAAF6-8591-B048-B111-40851DDC1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F0848-0570-244F-B772-CBB95B08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A7E5B-F04C-F342-B285-4767BD3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7F1A7-D49A-684F-95F5-1D583137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3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CA28-BC50-B34A-B8DC-93F1F08A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539B-5405-5245-9907-047F5D432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A6474-9D83-A84A-927E-C90C92B04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E0AC4-D4EF-DA44-8BAD-D7C20273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33587-5724-F840-8C55-7B423B5B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18D75-6CB9-9D4A-AE3C-FC7631ED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D4B2-D825-784A-AD9F-B0835D4B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7B9D8-69BD-AF42-BAAD-A00D00463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C08BC-5595-1A47-897E-A403B9419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4B9F4-4A4C-7447-9A4D-D374E32C9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39ACF-F056-5145-8B29-9A360535B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DE64D-B32D-204C-A751-1EDE2B3E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EDCE51-F95F-9149-A3E6-32DCACD1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B9443F-A521-A043-A911-DBB915BF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3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CC4F-A245-854B-8746-F6BC6BEE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D9FE7-AD13-8241-B4C8-7E3F40FB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41208-690C-9644-9634-E3F7ADD8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1C2C-C5FF-6F4D-89E5-0D90AC10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8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D02ACA-BCD0-114D-AC65-569F19E9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DE122-1D2A-BA4E-80ED-A042CEEA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CDE5D-6C96-034C-90A0-B9713273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2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9401-98C8-3446-B163-E890D640C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12E3-B6F7-6545-B00A-681D5360D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66DC-7E5F-B74A-AE16-45A60F410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599EC-E375-6D4C-9DB3-4684646D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EE522-9F56-A34F-9A4E-FE5B654A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694A7-8C0D-8344-9378-B313D04A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C65C-A448-CD41-82A5-8D30898F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3E590-A21F-9341-AD6C-6045AAB7A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FC65F-A17F-4A4B-BA1B-00855457F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83797-95B4-E948-BFE9-83812BEF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69860-9661-3C48-8CC7-F1F0B182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0F828-E0BC-AB42-8DA6-8C4AFD8E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585AC-AB1F-EC49-991C-A5B194E0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68306-3576-774D-8782-0F0A9EB60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A868A-3416-0246-AA31-C86AF4A08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935C6-60A2-2E44-81FE-5B13A022A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D2C8A-33F3-F341-A60E-9C0AB321C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0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BAADD5-4486-0B45-9BD1-39E86590E040}"/>
              </a:ext>
            </a:extLst>
          </p:cNvPr>
          <p:cNvSpPr/>
          <p:nvPr/>
        </p:nvSpPr>
        <p:spPr>
          <a:xfrm>
            <a:off x="1223962" y="751856"/>
            <a:ext cx="9744075" cy="321054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E720E-7B23-2C43-9E3F-D68626D1B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30081"/>
            <a:ext cx="9144000" cy="3061238"/>
          </a:xfrm>
        </p:spPr>
        <p:txBody>
          <a:bodyPr>
            <a:noAutofit/>
          </a:bodyPr>
          <a:lstStyle/>
          <a:p>
            <a:r>
              <a:rPr lang="en-US" sz="4000"/>
              <a:t>Analyzing the Cross-National Health Behavior in School-Aged Children Survey to Examine the Relationship between Quality of Parent and Peer Relationships on Deviance as It Differs by Nation</a:t>
            </a:r>
            <a:br>
              <a:rPr lang="en-US" sz="4000"/>
            </a:b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2E906-EB7A-CA47-8FB1-753F23B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Researcher: Isabelle Hajek</a:t>
            </a:r>
          </a:p>
          <a:p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Mentor: Kendell L. Coker, Ph.D., J.D.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47793E-0964-674E-876F-3BFB599C8141}"/>
              </a:ext>
            </a:extLst>
          </p:cNvPr>
          <p:cNvSpPr/>
          <p:nvPr/>
        </p:nvSpPr>
        <p:spPr>
          <a:xfrm>
            <a:off x="0" y="0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66E9E-7B0F-E844-AD8F-194FD6A2EB17}"/>
              </a:ext>
            </a:extLst>
          </p:cNvPr>
          <p:cNvSpPr/>
          <p:nvPr/>
        </p:nvSpPr>
        <p:spPr>
          <a:xfrm>
            <a:off x="0" y="6543675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94B01BC7-6F59-0C46-A00A-2D6EDBEF02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6338"/>
    </mc:Choice>
    <mc:Fallback xmlns="">
      <p:transition spd="slow" advTm="16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8A6B-53AB-3C49-B9DE-81D7B01E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3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2E03-6F01-2742-85AD-B02CA339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5956"/>
            <a:ext cx="11029616" cy="4552109"/>
          </a:xfrm>
        </p:spPr>
        <p:txBody>
          <a:bodyPr>
            <a:normAutofit fontScale="92500"/>
          </a:bodyPr>
          <a:lstStyle/>
          <a:p>
            <a:r>
              <a:rPr lang="en-US"/>
              <a:t>There is a relationship between parent and peer relationships and deviance</a:t>
            </a:r>
          </a:p>
          <a:p>
            <a:pPr lvl="1"/>
            <a:r>
              <a:rPr lang="en-US"/>
              <a:t>Varies by region</a:t>
            </a:r>
          </a:p>
          <a:p>
            <a:pPr lvl="1"/>
            <a:r>
              <a:rPr lang="en-US"/>
              <a:t>Varies by externalizing behavior</a:t>
            </a:r>
          </a:p>
          <a:p>
            <a:r>
              <a:rPr lang="en-US"/>
              <a:t>Gender is a moderator for some variables</a:t>
            </a:r>
          </a:p>
          <a:p>
            <a:pPr lvl="1"/>
            <a:r>
              <a:rPr lang="en-US"/>
              <a:t>Reference group was males – were females more or less likely to engage in externalizing behaviors due to effects of independent variables </a:t>
            </a:r>
          </a:p>
          <a:p>
            <a:pPr lvl="1"/>
            <a:r>
              <a:rPr lang="en-US"/>
              <a:t>Varies by region</a:t>
            </a:r>
          </a:p>
          <a:p>
            <a:pPr lvl="1"/>
            <a:r>
              <a:rPr lang="en-US"/>
              <a:t>Varies by externalizing behavior</a:t>
            </a:r>
          </a:p>
          <a:p>
            <a:r>
              <a:rPr lang="en-US" sz="2800"/>
              <a:t>Difference in gender socialization related to externalized v. internalized behaviors (Rosenfield, 2000)</a:t>
            </a:r>
          </a:p>
          <a:p>
            <a:r>
              <a:rPr lang="en-US" sz="2800"/>
              <a:t>Difference in expression of aggression by gender (</a:t>
            </a:r>
            <a:r>
              <a:rPr lang="en-US" err="1">
                <a:cs typeface="Times New Roman" panose="02020603050405020304" pitchFamily="18" charset="0"/>
              </a:rPr>
              <a:t>Björkqvist</a:t>
            </a:r>
            <a:r>
              <a:rPr lang="en-US">
                <a:cs typeface="Times New Roman" panose="02020603050405020304" pitchFamily="18" charset="0"/>
              </a:rPr>
              <a:t>, 2018)</a:t>
            </a:r>
            <a:endParaRPr lang="en-US" sz="2800"/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A056F3-6A35-7E4E-9528-4668D22A5579}"/>
              </a:ext>
            </a:extLst>
          </p:cNvPr>
          <p:cNvSpPr/>
          <p:nvPr/>
        </p:nvSpPr>
        <p:spPr>
          <a:xfrm>
            <a:off x="0" y="0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23F6218-6CA0-814D-A3E0-637B9148F8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11"/>
    </mc:Choice>
    <mc:Fallback xmlns="">
      <p:transition spd="slow" advTm="106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780C-F30A-0E46-B6DF-8B1073F7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/>
              <a:t>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CD351-2B77-6B41-8591-E4151E17B9C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81024" y="1681162"/>
            <a:ext cx="11102975" cy="4811713"/>
          </a:xfrm>
        </p:spPr>
        <p:txBody>
          <a:bodyPr>
            <a:normAutofit/>
          </a:bodyPr>
          <a:lstStyle/>
          <a:p>
            <a:r>
              <a:rPr lang="en-US" sz="3200"/>
              <a:t>Explore more cross-cultural literature on gender differences in externalized behaviors</a:t>
            </a:r>
          </a:p>
          <a:p>
            <a:pPr lvl="1"/>
            <a:r>
              <a:rPr lang="en-US" sz="2800"/>
              <a:t>Socialization differences</a:t>
            </a:r>
          </a:p>
          <a:p>
            <a:pPr lvl="1"/>
            <a:r>
              <a:rPr lang="en-US" sz="2800"/>
              <a:t>Aggression differences </a:t>
            </a:r>
          </a:p>
          <a:p>
            <a:r>
              <a:rPr lang="en-US" sz="3200"/>
              <a:t>Additional analysis</a:t>
            </a:r>
          </a:p>
          <a:p>
            <a:pPr lvl="1"/>
            <a:r>
              <a:rPr lang="en-US" sz="2800"/>
              <a:t>Further explore statistical differences</a:t>
            </a:r>
          </a:p>
          <a:p>
            <a:pPr lvl="1"/>
            <a:r>
              <a:rPr lang="en-US" sz="2800"/>
              <a:t>Account for survey weights </a:t>
            </a:r>
          </a:p>
          <a:p>
            <a:pPr lvl="1"/>
            <a:endParaRPr lang="en-US" sz="2800"/>
          </a:p>
          <a:p>
            <a:endParaRPr lang="en-US" sz="3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F9C83D-D714-264F-A0D0-D4B773BCD238}"/>
              </a:ext>
            </a:extLst>
          </p:cNvPr>
          <p:cNvSpPr/>
          <p:nvPr/>
        </p:nvSpPr>
        <p:spPr>
          <a:xfrm>
            <a:off x="0" y="0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8DEC064-DC22-A042-ADE2-973066EC64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60"/>
    </mc:Choice>
    <mc:Fallback xmlns="">
      <p:transition spd="slow" advTm="50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94DA-1A90-9144-AFA7-2A628E52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949"/>
            <a:ext cx="10515600" cy="1325563"/>
          </a:xfrm>
        </p:spPr>
        <p:txBody>
          <a:bodyPr/>
          <a:lstStyle/>
          <a:p>
            <a:pPr algn="ctr"/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B5D-3378-E34D-92E9-3C90DCA1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65" y="1460089"/>
            <a:ext cx="11389135" cy="4925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Bandura, A. (1971). 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Social Learning Theory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New York City, NY: General Learning Corporation. Retrieved August 4, 2020, from </a:t>
            </a:r>
          </a:p>
          <a:p>
            <a:pPr marL="0" indent="0">
              <a:buNone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	http://www.asecib.ase.ro/mps/Bandura_SocialLearningTheory.pdf</a:t>
            </a:r>
          </a:p>
          <a:p>
            <a:pPr marL="0" indent="0">
              <a:buNone/>
            </a:pPr>
            <a:r>
              <a:rPr lang="en-US" sz="1300" err="1">
                <a:latin typeface="Times New Roman" panose="02020603050405020304" pitchFamily="18" charset="0"/>
                <a:cs typeface="Times New Roman" panose="02020603050405020304" pitchFamily="18" charset="0"/>
              </a:rPr>
              <a:t>Björkqvist</a:t>
            </a:r>
            <a:r>
              <a:rPr lang="en-US" sz="1300">
                <a:latin typeface="Times New Roman" panose="02020603050405020304" pitchFamily="18" charset="0"/>
                <a:cs typeface="Times New Roman" panose="02020603050405020304" pitchFamily="18" charset="0"/>
              </a:rPr>
              <a:t> K. (2018). Gender differences in aggression. </a:t>
            </a:r>
            <a:r>
              <a:rPr lang="en-US" sz="1300" i="1">
                <a:latin typeface="Times New Roman" panose="02020603050405020304" pitchFamily="18" charset="0"/>
                <a:cs typeface="Times New Roman" panose="02020603050405020304" pitchFamily="18" charset="0"/>
              </a:rPr>
              <a:t>Current opinion in psychology</a:t>
            </a:r>
            <a:r>
              <a:rPr lang="en-US" sz="130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300" i="1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300">
                <a:latin typeface="Times New Roman" panose="02020603050405020304" pitchFamily="18" charset="0"/>
                <a:cs typeface="Times New Roman" panose="02020603050405020304" pitchFamily="18" charset="0"/>
              </a:rPr>
              <a:t>, 39–42. https://</a:t>
            </a:r>
            <a:r>
              <a:rPr lang="en-US" sz="130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1300">
                <a:latin typeface="Times New Roman" panose="02020603050405020304" pitchFamily="18" charset="0"/>
                <a:cs typeface="Times New Roman" panose="02020603050405020304" pitchFamily="18" charset="0"/>
              </a:rPr>
              <a:t>/10.1016/j.copsyc.2017.03.030</a:t>
            </a:r>
            <a:endParaRPr lang="en-US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Demuth, S., &amp; Brown, S. L. (2004). Family Structure, Family Processes, and Adolescent Delinquency: The 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Significance of Parental Absence Versus Parental Gender. Journal of Research in Crime and Delinquency, 41(1), 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58–81. https://doi-org.unhproxy01.newhaven.edu/10.1177/0022427803256236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King, K. A., </a:t>
            </a:r>
            <a:r>
              <a:rPr 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Vidourek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A., &amp; </a:t>
            </a:r>
            <a:r>
              <a:rPr 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Merianos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L. (2016). Authoritarian parenting and youth depression: Results from a 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national study. Journal of Prevention &amp; Intervention in the Community, 44(2), 130–139. https://doi-org.unh-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proxy01.newhaven.edu/10.1080/10852352.2016.1132870</a:t>
            </a:r>
            <a:endParaRPr lang="en-US" sz="14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Pinquart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M., &amp; </a:t>
            </a:r>
            <a:r>
              <a:rPr lang="en-US" sz="140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Kauser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R. (2018). Do the associations of parenting styles with behavior problems and academic achievement vary by 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culture? Results from a meta-analysis. </a:t>
            </a:r>
            <a:r>
              <a:rPr lang="en-US" sz="14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Cultural Diversity and Ethnic Minority Psychology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24(1), 75–100. https://doi-org.unh-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proxy01.newhaven.edu/10.1037/cdp0000149.supp (Supplemental)</a:t>
            </a:r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Rosenfield, S. (2000). Gender and dimensions of the self: Implications for internalizing and externalizing behavior. </a:t>
            </a:r>
            <a:r>
              <a:rPr lang="en-US" sz="1700" i="1">
                <a:latin typeface="Times New Roman" panose="02020603050405020304" pitchFamily="18" charset="0"/>
                <a:cs typeface="Times New Roman" panose="02020603050405020304" pitchFamily="18" charset="0"/>
              </a:rPr>
              <a:t>American Psychopathological </a:t>
            </a:r>
          </a:p>
          <a:p>
            <a:pPr marL="0" indent="0">
              <a:buNone/>
            </a:pPr>
            <a:r>
              <a:rPr lang="en-US" sz="1700" i="1">
                <a:latin typeface="Times New Roman" panose="02020603050405020304" pitchFamily="18" charset="0"/>
                <a:cs typeface="Times New Roman" panose="02020603050405020304" pitchFamily="18" charset="0"/>
              </a:rPr>
              <a:t>	Association Series,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 23-36. Retrieved August 14, 2020.</a:t>
            </a:r>
            <a:endParaRPr lang="en-US" sz="1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Sutherland, E. H. (1944). </a:t>
            </a:r>
            <a:r>
              <a:rPr lang="en-US" sz="1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criminology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(4th ed., Vol. 1). </a:t>
            </a:r>
            <a:r>
              <a:rPr 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Philadephia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J.B. Lippincott.</a:t>
            </a:r>
          </a:p>
          <a:p>
            <a:pPr marL="0" indent="0">
              <a:buNone/>
            </a:pPr>
            <a:r>
              <a:rPr 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Vazsonyi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T., Schwartz, S. J., &amp; Chen, P. (2012). Do Macro-Contextual characteristics account for individual Rates of adolescent deviance? A nine-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country study. </a:t>
            </a:r>
            <a:r>
              <a:rPr lang="en-US" sz="14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Anales</a:t>
            </a:r>
            <a:r>
              <a:rPr lang="en-US" sz="1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Psicología</a:t>
            </a:r>
            <a:r>
              <a:rPr lang="en-US" sz="1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(3), 643-653. http://</a:t>
            </a:r>
            <a:r>
              <a:rPr 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dx.doi.org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/10.6018/analesps.28.3.155941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Warr, M. (1993). Parents, peers, and delinquency. Social Forces, 72(1), 247-264. 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doi:https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/10.1093/sf/72.1.247</a:t>
            </a: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4D6A9-9050-454E-AAC1-08D8BFE79E8B}"/>
              </a:ext>
            </a:extLst>
          </p:cNvPr>
          <p:cNvSpPr/>
          <p:nvPr/>
        </p:nvSpPr>
        <p:spPr>
          <a:xfrm>
            <a:off x="0" y="0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EA61D7C-8979-6D47-BD9A-2164672BA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55"/>
    </mc:Choice>
    <mc:Fallback xmlns="">
      <p:transition spd="slow" advTm="18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8A6B-53AB-3C49-B9DE-81D7B01E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43" y="1005839"/>
            <a:ext cx="6939304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Appendix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AC252C-60A9-0049-9F02-084C0731C2FC}"/>
              </a:ext>
            </a:extLst>
          </p:cNvPr>
          <p:cNvSpPr/>
          <p:nvPr/>
        </p:nvSpPr>
        <p:spPr>
          <a:xfrm>
            <a:off x="0" y="0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226167-18E9-0D4C-A002-981F55AA66B3}"/>
              </a:ext>
            </a:extLst>
          </p:cNvPr>
          <p:cNvSpPr/>
          <p:nvPr/>
        </p:nvSpPr>
        <p:spPr>
          <a:xfrm>
            <a:off x="0" y="6543675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B2542B5-7781-BB47-9049-167EB0C8C1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37"/>
    </mc:Choice>
    <mc:Fallback xmlns="">
      <p:transition spd="slow" advTm="53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F7226B-4C39-094D-A4DB-20B35C16B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49783"/>
              </p:ext>
            </p:extLst>
          </p:nvPr>
        </p:nvGraphicFramePr>
        <p:xfrm>
          <a:off x="207429" y="1027906"/>
          <a:ext cx="7472525" cy="5767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6155">
                  <a:extLst>
                    <a:ext uri="{9D8B030D-6E8A-4147-A177-3AD203B41FA5}">
                      <a16:colId xmlns:a16="http://schemas.microsoft.com/office/drawing/2014/main" val="507715342"/>
                    </a:ext>
                  </a:extLst>
                </a:gridCol>
                <a:gridCol w="739006">
                  <a:extLst>
                    <a:ext uri="{9D8B030D-6E8A-4147-A177-3AD203B41FA5}">
                      <a16:colId xmlns:a16="http://schemas.microsoft.com/office/drawing/2014/main" val="271616900"/>
                    </a:ext>
                  </a:extLst>
                </a:gridCol>
                <a:gridCol w="1159117">
                  <a:extLst>
                    <a:ext uri="{9D8B030D-6E8A-4147-A177-3AD203B41FA5}">
                      <a16:colId xmlns:a16="http://schemas.microsoft.com/office/drawing/2014/main" val="2387741501"/>
                    </a:ext>
                  </a:extLst>
                </a:gridCol>
                <a:gridCol w="1160013">
                  <a:extLst>
                    <a:ext uri="{9D8B030D-6E8A-4147-A177-3AD203B41FA5}">
                      <a16:colId xmlns:a16="http://schemas.microsoft.com/office/drawing/2014/main" val="267854564"/>
                    </a:ext>
                  </a:extLst>
                </a:gridCol>
                <a:gridCol w="1158221">
                  <a:extLst>
                    <a:ext uri="{9D8B030D-6E8A-4147-A177-3AD203B41FA5}">
                      <a16:colId xmlns:a16="http://schemas.microsoft.com/office/drawing/2014/main" val="2329554570"/>
                    </a:ext>
                  </a:extLst>
                </a:gridCol>
                <a:gridCol w="1160013">
                  <a:extLst>
                    <a:ext uri="{9D8B030D-6E8A-4147-A177-3AD203B41FA5}">
                      <a16:colId xmlns:a16="http://schemas.microsoft.com/office/drawing/2014/main" val="3844720855"/>
                    </a:ext>
                  </a:extLst>
                </a:gridCol>
              </a:tblGrid>
              <a:tr h="321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Minimum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Maximum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Std. Deviation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965217788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Western Asia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4227494764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8312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12.48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2.703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686336041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8851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4.146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98114516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5.688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520726350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Northern Europe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887654826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35543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3.011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307687684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35964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5.753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204853103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35605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7.458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482395832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Southern Europe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091548571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39379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638633581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44101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4.621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069446381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42590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6.397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3198423489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Eastern Europe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609543900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2.925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4162082859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40877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4.908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017338367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40502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6.881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086541900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Western Europe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3644006859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37270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2.948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73689030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37890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4.550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395460459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38093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5.877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421497030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North America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3488961211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11.85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3.357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852201665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5.872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698693712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7.031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876173496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British Isles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735089441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18906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3.076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828590442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19251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5.576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342113811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12103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7.223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37921157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682A5D-C58D-184D-8E5F-9B023389F9FB}"/>
              </a:ext>
            </a:extLst>
          </p:cNvPr>
          <p:cNvSpPr txBox="1"/>
          <p:nvPr/>
        </p:nvSpPr>
        <p:spPr>
          <a:xfrm>
            <a:off x="207429" y="658574"/>
            <a:ext cx="620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I. Descriptive statistics of independent variables by region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A4CBBC-CBC3-AC40-8006-9DB1F7E3B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528758"/>
              </p:ext>
            </p:extLst>
          </p:nvPr>
        </p:nvGraphicFramePr>
        <p:xfrm>
          <a:off x="8184105" y="1027906"/>
          <a:ext cx="3693679" cy="887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300">
                  <a:extLst>
                    <a:ext uri="{9D8B030D-6E8A-4147-A177-3AD203B41FA5}">
                      <a16:colId xmlns:a16="http://schemas.microsoft.com/office/drawing/2014/main" val="2619027654"/>
                    </a:ext>
                  </a:extLst>
                </a:gridCol>
                <a:gridCol w="2580379">
                  <a:extLst>
                    <a:ext uri="{9D8B030D-6E8A-4147-A177-3AD203B41FA5}">
                      <a16:colId xmlns:a16="http://schemas.microsoft.com/office/drawing/2014/main" val="1000178851"/>
                    </a:ext>
                  </a:extLst>
                </a:gridCol>
              </a:tblGrid>
              <a:tr h="5677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66" marR="5506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Marginal Percentage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66" marR="55066" marT="0" marB="0"/>
                </a:tc>
                <a:extLst>
                  <a:ext uri="{0D108BD9-81ED-4DB2-BD59-A6C34878D82A}">
                    <a16:rowId xmlns:a16="http://schemas.microsoft.com/office/drawing/2014/main" val="745208869"/>
                  </a:ext>
                </a:extLst>
              </a:tr>
              <a:tr h="160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55066" marR="5506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66" marR="55066" marT="0" marB="0"/>
                </a:tc>
                <a:extLst>
                  <a:ext uri="{0D108BD9-81ED-4DB2-BD59-A6C34878D82A}">
                    <a16:rowId xmlns:a16="http://schemas.microsoft.com/office/drawing/2014/main" val="4012166175"/>
                  </a:ext>
                </a:extLst>
              </a:tr>
              <a:tr h="160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55066" marR="5506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48%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66" marR="55066" marT="0" marB="0"/>
                </a:tc>
                <a:extLst>
                  <a:ext uri="{0D108BD9-81ED-4DB2-BD59-A6C34878D82A}">
                    <a16:rowId xmlns:a16="http://schemas.microsoft.com/office/drawing/2014/main" val="3956657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F2BBCD-1E7A-F94A-A219-3C994DC81CEC}"/>
              </a:ext>
            </a:extLst>
          </p:cNvPr>
          <p:cNvSpPr txBox="1"/>
          <p:nvPr/>
        </p:nvSpPr>
        <p:spPr>
          <a:xfrm>
            <a:off x="8122269" y="658574"/>
            <a:ext cx="375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II. Sample distribution of gender</a:t>
            </a:r>
          </a:p>
        </p:txBody>
      </p:sp>
    </p:spTree>
    <p:extLst>
      <p:ext uri="{BB962C8B-B14F-4D97-AF65-F5344CB8AC3E}">
        <p14:creationId xmlns:p14="http://schemas.microsoft.com/office/powerpoint/2010/main" val="247012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175E5F-56B7-C64B-A238-854D76ABD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74310"/>
              </p:ext>
            </p:extLst>
          </p:nvPr>
        </p:nvGraphicFramePr>
        <p:xfrm>
          <a:off x="223838" y="337969"/>
          <a:ext cx="11744323" cy="6182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306">
                  <a:extLst>
                    <a:ext uri="{9D8B030D-6E8A-4147-A177-3AD203B41FA5}">
                      <a16:colId xmlns:a16="http://schemas.microsoft.com/office/drawing/2014/main" val="3481380484"/>
                    </a:ext>
                  </a:extLst>
                </a:gridCol>
                <a:gridCol w="1183306">
                  <a:extLst>
                    <a:ext uri="{9D8B030D-6E8A-4147-A177-3AD203B41FA5}">
                      <a16:colId xmlns:a16="http://schemas.microsoft.com/office/drawing/2014/main" val="1426296972"/>
                    </a:ext>
                  </a:extLst>
                </a:gridCol>
                <a:gridCol w="605176">
                  <a:extLst>
                    <a:ext uri="{9D8B030D-6E8A-4147-A177-3AD203B41FA5}">
                      <a16:colId xmlns:a16="http://schemas.microsoft.com/office/drawing/2014/main" val="2309374683"/>
                    </a:ext>
                  </a:extLst>
                </a:gridCol>
                <a:gridCol w="605176">
                  <a:extLst>
                    <a:ext uri="{9D8B030D-6E8A-4147-A177-3AD203B41FA5}">
                      <a16:colId xmlns:a16="http://schemas.microsoft.com/office/drawing/2014/main" val="4227176853"/>
                    </a:ext>
                  </a:extLst>
                </a:gridCol>
                <a:gridCol w="605176">
                  <a:extLst>
                    <a:ext uri="{9D8B030D-6E8A-4147-A177-3AD203B41FA5}">
                      <a16:colId xmlns:a16="http://schemas.microsoft.com/office/drawing/2014/main" val="711348818"/>
                    </a:ext>
                  </a:extLst>
                </a:gridCol>
                <a:gridCol w="605176">
                  <a:extLst>
                    <a:ext uri="{9D8B030D-6E8A-4147-A177-3AD203B41FA5}">
                      <a16:colId xmlns:a16="http://schemas.microsoft.com/office/drawing/2014/main" val="1866875359"/>
                    </a:ext>
                  </a:extLst>
                </a:gridCol>
                <a:gridCol w="705759">
                  <a:extLst>
                    <a:ext uri="{9D8B030D-6E8A-4147-A177-3AD203B41FA5}">
                      <a16:colId xmlns:a16="http://schemas.microsoft.com/office/drawing/2014/main" val="1882003869"/>
                    </a:ext>
                  </a:extLst>
                </a:gridCol>
                <a:gridCol w="705759">
                  <a:extLst>
                    <a:ext uri="{9D8B030D-6E8A-4147-A177-3AD203B41FA5}">
                      <a16:colId xmlns:a16="http://schemas.microsoft.com/office/drawing/2014/main" val="3504718628"/>
                    </a:ext>
                  </a:extLst>
                </a:gridCol>
                <a:gridCol w="605176">
                  <a:extLst>
                    <a:ext uri="{9D8B030D-6E8A-4147-A177-3AD203B41FA5}">
                      <a16:colId xmlns:a16="http://schemas.microsoft.com/office/drawing/2014/main" val="771706886"/>
                    </a:ext>
                  </a:extLst>
                </a:gridCol>
                <a:gridCol w="705759">
                  <a:extLst>
                    <a:ext uri="{9D8B030D-6E8A-4147-A177-3AD203B41FA5}">
                      <a16:colId xmlns:a16="http://schemas.microsoft.com/office/drawing/2014/main" val="3748470982"/>
                    </a:ext>
                  </a:extLst>
                </a:gridCol>
                <a:gridCol w="705759">
                  <a:extLst>
                    <a:ext uri="{9D8B030D-6E8A-4147-A177-3AD203B41FA5}">
                      <a16:colId xmlns:a16="http://schemas.microsoft.com/office/drawing/2014/main" val="1667742254"/>
                    </a:ext>
                  </a:extLst>
                </a:gridCol>
                <a:gridCol w="705759">
                  <a:extLst>
                    <a:ext uri="{9D8B030D-6E8A-4147-A177-3AD203B41FA5}">
                      <a16:colId xmlns:a16="http://schemas.microsoft.com/office/drawing/2014/main" val="3196728384"/>
                    </a:ext>
                  </a:extLst>
                </a:gridCol>
                <a:gridCol w="705759">
                  <a:extLst>
                    <a:ext uri="{9D8B030D-6E8A-4147-A177-3AD203B41FA5}">
                      <a16:colId xmlns:a16="http://schemas.microsoft.com/office/drawing/2014/main" val="3438182608"/>
                    </a:ext>
                  </a:extLst>
                </a:gridCol>
                <a:gridCol w="705759">
                  <a:extLst>
                    <a:ext uri="{9D8B030D-6E8A-4147-A177-3AD203B41FA5}">
                      <a16:colId xmlns:a16="http://schemas.microsoft.com/office/drawing/2014/main" val="3852538639"/>
                    </a:ext>
                  </a:extLst>
                </a:gridCol>
                <a:gridCol w="705759">
                  <a:extLst>
                    <a:ext uri="{9D8B030D-6E8A-4147-A177-3AD203B41FA5}">
                      <a16:colId xmlns:a16="http://schemas.microsoft.com/office/drawing/2014/main" val="2591465433"/>
                    </a:ext>
                  </a:extLst>
                </a:gridCol>
                <a:gridCol w="705759">
                  <a:extLst>
                    <a:ext uri="{9D8B030D-6E8A-4147-A177-3AD203B41FA5}">
                      <a16:colId xmlns:a16="http://schemas.microsoft.com/office/drawing/2014/main" val="628909190"/>
                    </a:ext>
                  </a:extLst>
                </a:gridCol>
              </a:tblGrid>
              <a:tr h="31251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­­­­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Western Asia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Northern Europe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Southern Europe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Eastern Europe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Western Europe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 America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British Isles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328402"/>
                  </a:ext>
                </a:extLst>
              </a:tr>
              <a:tr h="20221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Alcohol Use Last 30 Days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861951236"/>
                  </a:ext>
                </a:extLst>
              </a:tr>
              <a:tr h="312517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1-9 days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Family Comm.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1.078**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1.076**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1.049**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1.045**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1.038**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1.075**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713720912"/>
                  </a:ext>
                </a:extLst>
              </a:tr>
              <a:tr h="31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Family Support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.913**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.954**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.949**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.955**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.947**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.946**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4110228591"/>
                  </a:ext>
                </a:extLst>
              </a:tr>
              <a:tr h="31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Friend Relationship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1.047**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1.030**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1.023**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1.026**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1.032**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1.020**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922441211"/>
                  </a:ext>
                </a:extLst>
              </a:tr>
              <a:tr h="356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Gender * Friend Relationships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.955**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874654955"/>
                  </a:ext>
                </a:extLst>
              </a:tr>
              <a:tr h="31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Gender * Family Comm.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1.029**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1.020**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1.025*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302559282"/>
                  </a:ext>
                </a:extLst>
              </a:tr>
              <a:tr h="31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Gender*Family Support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.981**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.972**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.947**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.971**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.978**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559894906"/>
                  </a:ext>
                </a:extLst>
              </a:tr>
              <a:tr h="312517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10-29 days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Family Comm.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.130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1.139*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.152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1.164**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1.062**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1.043*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1.071**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.151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1.163**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031950837"/>
                  </a:ext>
                </a:extLst>
              </a:tr>
              <a:tr h="31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Family Support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-.133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.875**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.921**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.927**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.952**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.910**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.270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-.156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.856**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072899182"/>
                  </a:ext>
                </a:extLst>
              </a:tr>
              <a:tr h="31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Friend Relationship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1.050**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1.018*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1.041**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-.129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.879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1.042**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95134284"/>
                  </a:ext>
                </a:extLst>
              </a:tr>
              <a:tr h="31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Gender * Friend Relationship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.961*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-5.158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349809127"/>
                  </a:ext>
                </a:extLst>
              </a:tr>
              <a:tr h="31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Gender * Family Comm.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903937201"/>
                  </a:ext>
                </a:extLst>
              </a:tr>
              <a:tr h="31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Gender* Family Support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.940**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.946**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584011249"/>
                  </a:ext>
                </a:extLst>
              </a:tr>
              <a:tr h="312517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 or more days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Family Comm.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.163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1.178**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.207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1.230**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1.082**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1.080**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-.116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.891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.166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1.181**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412519928"/>
                  </a:ext>
                </a:extLst>
              </a:tr>
              <a:tr h="31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Family Support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-.165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.848**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-.130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.878**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-.130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.878**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.945**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.887**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­­­-.103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.902**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023144520"/>
                  </a:ext>
                </a:extLst>
              </a:tr>
              <a:tr h="31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Friend Relationship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1.043**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465828714"/>
                  </a:ext>
                </a:extLst>
              </a:tr>
              <a:tr h="311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Gender * Friend Relationship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-.122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.885**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.946**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-.118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.889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920975945"/>
                  </a:ext>
                </a:extLst>
              </a:tr>
              <a:tr h="31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Gender * Family Comm.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168287943"/>
                  </a:ext>
                </a:extLst>
              </a:tr>
              <a:tr h="312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Gender * Family Support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.940**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1344517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04AD75-A577-CC4E-A3E8-891DE282416E}"/>
              </a:ext>
            </a:extLst>
          </p:cNvPr>
          <p:cNvSpPr txBox="1"/>
          <p:nvPr/>
        </p:nvSpPr>
        <p:spPr>
          <a:xfrm>
            <a:off x="242887" y="14285"/>
            <a:ext cx="872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III. The association between relationships and alcohol use in the last 30 days by region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75D9A-8A6A-5F42-AB3C-13364BA43F5B}"/>
              </a:ext>
            </a:extLst>
          </p:cNvPr>
          <p:cNvSpPr txBox="1"/>
          <p:nvPr/>
        </p:nvSpPr>
        <p:spPr>
          <a:xfrm>
            <a:off x="223838" y="6520031"/>
            <a:ext cx="841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Note: *p&gt;.01, **p&gt;.001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07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F94592-C4E7-6E4A-A036-01CB8EAE3FCA}"/>
              </a:ext>
            </a:extLst>
          </p:cNvPr>
          <p:cNvSpPr txBox="1"/>
          <p:nvPr/>
        </p:nvSpPr>
        <p:spPr>
          <a:xfrm>
            <a:off x="242887" y="14285"/>
            <a:ext cx="826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IV. The association between relationships and drunk in the last 30 days by region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22C8DC-9735-4447-819C-D42AC8059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54076"/>
              </p:ext>
            </p:extLst>
          </p:nvPr>
        </p:nvGraphicFramePr>
        <p:xfrm>
          <a:off x="223838" y="383617"/>
          <a:ext cx="11725275" cy="6229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387">
                  <a:extLst>
                    <a:ext uri="{9D8B030D-6E8A-4147-A177-3AD203B41FA5}">
                      <a16:colId xmlns:a16="http://schemas.microsoft.com/office/drawing/2014/main" val="2848908580"/>
                    </a:ext>
                  </a:extLst>
                </a:gridCol>
                <a:gridCol w="1181387">
                  <a:extLst>
                    <a:ext uri="{9D8B030D-6E8A-4147-A177-3AD203B41FA5}">
                      <a16:colId xmlns:a16="http://schemas.microsoft.com/office/drawing/2014/main" val="3169571898"/>
                    </a:ext>
                  </a:extLst>
                </a:gridCol>
                <a:gridCol w="604195">
                  <a:extLst>
                    <a:ext uri="{9D8B030D-6E8A-4147-A177-3AD203B41FA5}">
                      <a16:colId xmlns:a16="http://schemas.microsoft.com/office/drawing/2014/main" val="1725920345"/>
                    </a:ext>
                  </a:extLst>
                </a:gridCol>
                <a:gridCol w="604195">
                  <a:extLst>
                    <a:ext uri="{9D8B030D-6E8A-4147-A177-3AD203B41FA5}">
                      <a16:colId xmlns:a16="http://schemas.microsoft.com/office/drawing/2014/main" val="2731314773"/>
                    </a:ext>
                  </a:extLst>
                </a:gridCol>
                <a:gridCol w="604195">
                  <a:extLst>
                    <a:ext uri="{9D8B030D-6E8A-4147-A177-3AD203B41FA5}">
                      <a16:colId xmlns:a16="http://schemas.microsoft.com/office/drawing/2014/main" val="4269655702"/>
                    </a:ext>
                  </a:extLst>
                </a:gridCol>
                <a:gridCol w="604195">
                  <a:extLst>
                    <a:ext uri="{9D8B030D-6E8A-4147-A177-3AD203B41FA5}">
                      <a16:colId xmlns:a16="http://schemas.microsoft.com/office/drawing/2014/main" val="680477184"/>
                    </a:ext>
                  </a:extLst>
                </a:gridCol>
                <a:gridCol w="704614">
                  <a:extLst>
                    <a:ext uri="{9D8B030D-6E8A-4147-A177-3AD203B41FA5}">
                      <a16:colId xmlns:a16="http://schemas.microsoft.com/office/drawing/2014/main" val="363047880"/>
                    </a:ext>
                  </a:extLst>
                </a:gridCol>
                <a:gridCol w="704614">
                  <a:extLst>
                    <a:ext uri="{9D8B030D-6E8A-4147-A177-3AD203B41FA5}">
                      <a16:colId xmlns:a16="http://schemas.microsoft.com/office/drawing/2014/main" val="2118663766"/>
                    </a:ext>
                  </a:extLst>
                </a:gridCol>
                <a:gridCol w="604195">
                  <a:extLst>
                    <a:ext uri="{9D8B030D-6E8A-4147-A177-3AD203B41FA5}">
                      <a16:colId xmlns:a16="http://schemas.microsoft.com/office/drawing/2014/main" val="3044221401"/>
                    </a:ext>
                  </a:extLst>
                </a:gridCol>
                <a:gridCol w="704614">
                  <a:extLst>
                    <a:ext uri="{9D8B030D-6E8A-4147-A177-3AD203B41FA5}">
                      <a16:colId xmlns:a16="http://schemas.microsoft.com/office/drawing/2014/main" val="276010634"/>
                    </a:ext>
                  </a:extLst>
                </a:gridCol>
                <a:gridCol w="704614">
                  <a:extLst>
                    <a:ext uri="{9D8B030D-6E8A-4147-A177-3AD203B41FA5}">
                      <a16:colId xmlns:a16="http://schemas.microsoft.com/office/drawing/2014/main" val="3518012971"/>
                    </a:ext>
                  </a:extLst>
                </a:gridCol>
                <a:gridCol w="704614">
                  <a:extLst>
                    <a:ext uri="{9D8B030D-6E8A-4147-A177-3AD203B41FA5}">
                      <a16:colId xmlns:a16="http://schemas.microsoft.com/office/drawing/2014/main" val="434818857"/>
                    </a:ext>
                  </a:extLst>
                </a:gridCol>
                <a:gridCol w="704614">
                  <a:extLst>
                    <a:ext uri="{9D8B030D-6E8A-4147-A177-3AD203B41FA5}">
                      <a16:colId xmlns:a16="http://schemas.microsoft.com/office/drawing/2014/main" val="1709569068"/>
                    </a:ext>
                  </a:extLst>
                </a:gridCol>
                <a:gridCol w="704614">
                  <a:extLst>
                    <a:ext uri="{9D8B030D-6E8A-4147-A177-3AD203B41FA5}">
                      <a16:colId xmlns:a16="http://schemas.microsoft.com/office/drawing/2014/main" val="1905902972"/>
                    </a:ext>
                  </a:extLst>
                </a:gridCol>
                <a:gridCol w="704614">
                  <a:extLst>
                    <a:ext uri="{9D8B030D-6E8A-4147-A177-3AD203B41FA5}">
                      <a16:colId xmlns:a16="http://schemas.microsoft.com/office/drawing/2014/main" val="3481295369"/>
                    </a:ext>
                  </a:extLst>
                </a:gridCol>
                <a:gridCol w="704614">
                  <a:extLst>
                    <a:ext uri="{9D8B030D-6E8A-4147-A177-3AD203B41FA5}">
                      <a16:colId xmlns:a16="http://schemas.microsoft.com/office/drawing/2014/main" val="1368301349"/>
                    </a:ext>
                  </a:extLst>
                </a:gridCol>
              </a:tblGrid>
              <a:tr h="30879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­­­­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Western Asia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Northern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Southern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Eastern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Western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North America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British Isles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595815"/>
                  </a:ext>
                </a:extLst>
              </a:tr>
              <a:tr h="22378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Drunk Last 30 Days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948941721"/>
                  </a:ext>
                </a:extLst>
              </a:tr>
              <a:tr h="308793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1-3 times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 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.161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1.175**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.087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1.091**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.063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1.065**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.085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1.089**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475634530"/>
                  </a:ext>
                </a:extLst>
              </a:tr>
              <a:tr h="308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.883**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-.068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.935**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.917**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-.065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.937**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133656603"/>
                  </a:ext>
                </a:extLst>
              </a:tr>
              <a:tr h="308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1.037**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.033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1.034**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870640937"/>
                  </a:ext>
                </a:extLst>
              </a:tr>
              <a:tr h="308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222282166"/>
                  </a:ext>
                </a:extLst>
              </a:tr>
              <a:tr h="308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1.014*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533381320"/>
                  </a:ext>
                </a:extLst>
              </a:tr>
              <a:tr h="308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Gender*Family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823003619"/>
                  </a:ext>
                </a:extLst>
              </a:tr>
              <a:tr h="328742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4-10 times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.181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1.199*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.172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1.187**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.104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1.109**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.054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1.055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1.162**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136044448"/>
                  </a:ext>
                </a:extLst>
              </a:tr>
              <a:tr h="308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-.183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.833**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-.099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.906**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.917**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-.106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.900**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-.101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.904**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1.052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.873**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067373309"/>
                  </a:ext>
                </a:extLst>
              </a:tr>
              <a:tr h="308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.030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1.030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.058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1.059**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.064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1.066**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1.045*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786741453"/>
                  </a:ext>
                </a:extLst>
              </a:tr>
              <a:tr h="308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665820399"/>
                  </a:ext>
                </a:extLst>
              </a:tr>
              <a:tr h="308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580613887"/>
                  </a:ext>
                </a:extLst>
              </a:tr>
              <a:tr h="308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Gender* 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280357017"/>
                  </a:ext>
                </a:extLst>
              </a:tr>
              <a:tr h="308793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 or more times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.164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1.178**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.238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1.268**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.075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1.078**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.085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1.089*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-.096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.201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1.222**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500022350"/>
                  </a:ext>
                </a:extLst>
              </a:tr>
              <a:tr h="308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-.200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.819**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-.162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.851**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.898**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-.112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.894**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.892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-.122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.885**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963088813"/>
                  </a:ext>
                </a:extLst>
              </a:tr>
              <a:tr h="308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.081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1.084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481751960"/>
                  </a:ext>
                </a:extLst>
              </a:tr>
              <a:tr h="308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906067041"/>
                  </a:ext>
                </a:extLst>
              </a:tr>
              <a:tr h="328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-.131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.877**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.951*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946716290"/>
                  </a:ext>
                </a:extLst>
              </a:tr>
              <a:tr h="328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.918**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0977448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8815FE-D2A3-CF41-87E7-471E848F09AA}"/>
              </a:ext>
            </a:extLst>
          </p:cNvPr>
          <p:cNvSpPr txBox="1"/>
          <p:nvPr/>
        </p:nvSpPr>
        <p:spPr>
          <a:xfrm>
            <a:off x="223838" y="6520031"/>
            <a:ext cx="841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Note: *p&gt;.01, **p&gt;.001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78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07AF39-68F4-8546-8D7D-46980AEA1399}"/>
              </a:ext>
            </a:extLst>
          </p:cNvPr>
          <p:cNvSpPr txBox="1"/>
          <p:nvPr/>
        </p:nvSpPr>
        <p:spPr>
          <a:xfrm>
            <a:off x="242887" y="14285"/>
            <a:ext cx="8546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V. The association between relationships alcohol quantity on a typical day by region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D925E9-239A-7E4C-BF24-639A6364B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955037"/>
              </p:ext>
            </p:extLst>
          </p:nvPr>
        </p:nvGraphicFramePr>
        <p:xfrm>
          <a:off x="242887" y="383617"/>
          <a:ext cx="11706224" cy="6136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469">
                  <a:extLst>
                    <a:ext uri="{9D8B030D-6E8A-4147-A177-3AD203B41FA5}">
                      <a16:colId xmlns:a16="http://schemas.microsoft.com/office/drawing/2014/main" val="4271814421"/>
                    </a:ext>
                  </a:extLst>
                </a:gridCol>
                <a:gridCol w="1179469">
                  <a:extLst>
                    <a:ext uri="{9D8B030D-6E8A-4147-A177-3AD203B41FA5}">
                      <a16:colId xmlns:a16="http://schemas.microsoft.com/office/drawing/2014/main" val="955247024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1523957741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1247495777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2181088426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1467019497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382515921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2205994846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1292077587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1574387814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2188285091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3007706898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1131366882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214743820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2721097129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4018546508"/>
                    </a:ext>
                  </a:extLst>
                </a:gridCol>
              </a:tblGrid>
              <a:tr h="22314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­­­­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Western Asia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Northern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Southern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Eastern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Western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North America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British Isles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628705"/>
                  </a:ext>
                </a:extLst>
              </a:tr>
              <a:tr h="22314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Quantity of Alcohol on Typical Day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97588477"/>
                  </a:ext>
                </a:extLst>
              </a:tr>
              <a:tr h="223142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Less than 1-2 drinks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 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.077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1.080**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.085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1.089**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.035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1.036**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.077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1.080**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413998919"/>
                  </a:ext>
                </a:extLst>
              </a:tr>
              <a:tr h="223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924799482"/>
                  </a:ext>
                </a:extLst>
              </a:tr>
              <a:tr h="334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1.021*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687555885"/>
                  </a:ext>
                </a:extLst>
              </a:tr>
              <a:tr h="446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4217514442"/>
                  </a:ext>
                </a:extLst>
              </a:tr>
              <a:tr h="334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806146723"/>
                  </a:ext>
                </a:extLst>
              </a:tr>
              <a:tr h="334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Gender*Family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615677534"/>
                  </a:ext>
                </a:extLst>
              </a:tr>
              <a:tr h="223142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3-4 drinks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.073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1.075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.094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1.099**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1.050**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.062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1.064**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.094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1.098**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738072030"/>
                  </a:ext>
                </a:extLst>
              </a:tr>
              <a:tr h="223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.919**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.917**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-.064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.938**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-.060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961561862"/>
                  </a:ext>
                </a:extLst>
              </a:tr>
              <a:tr h="334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202322296"/>
                  </a:ext>
                </a:extLst>
              </a:tr>
              <a:tr h="446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4132977778"/>
                  </a:ext>
                </a:extLst>
              </a:tr>
              <a:tr h="334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1.042*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457021587"/>
                  </a:ext>
                </a:extLst>
              </a:tr>
              <a:tr h="334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Gender* 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.930**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4260166557"/>
                  </a:ext>
                </a:extLst>
              </a:tr>
              <a:tr h="223142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Five or more drinks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.127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1.136**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.147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1.158**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.094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1.098**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.064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1.066**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.071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1.073**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.151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1.163**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837080785"/>
                  </a:ext>
                </a:extLst>
              </a:tr>
              <a:tr h="223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-.131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.887**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.916**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-.106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.899**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.919**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.916**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-.118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.889**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767600209"/>
                  </a:ext>
                </a:extLst>
              </a:tr>
              <a:tr h="334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.037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1.037**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.051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1.052**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.062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1.064**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92026095"/>
                  </a:ext>
                </a:extLst>
              </a:tr>
              <a:tr h="446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.974*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766035135"/>
                  </a:ext>
                </a:extLst>
              </a:tr>
              <a:tr h="334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242298550"/>
                  </a:ext>
                </a:extLst>
              </a:tr>
              <a:tr h="334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-.098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.906**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8767731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978C6D-610D-2E4D-8980-BB56A1736D1B}"/>
              </a:ext>
            </a:extLst>
          </p:cNvPr>
          <p:cNvSpPr txBox="1"/>
          <p:nvPr/>
        </p:nvSpPr>
        <p:spPr>
          <a:xfrm>
            <a:off x="223838" y="6520031"/>
            <a:ext cx="841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Note: *p&gt;.01, **p&gt;.001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96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93749-EA10-6445-B32F-5E6E162E7B3F}"/>
              </a:ext>
            </a:extLst>
          </p:cNvPr>
          <p:cNvSpPr txBox="1"/>
          <p:nvPr/>
        </p:nvSpPr>
        <p:spPr>
          <a:xfrm>
            <a:off x="242887" y="14285"/>
            <a:ext cx="894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VI. The association between relationships and cannabis use in the last 30 days by region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AF8386-5BE3-0649-94C5-79499C1B7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925895"/>
              </p:ext>
            </p:extLst>
          </p:nvPr>
        </p:nvGraphicFramePr>
        <p:xfrm>
          <a:off x="242887" y="383617"/>
          <a:ext cx="11706224" cy="618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469">
                  <a:extLst>
                    <a:ext uri="{9D8B030D-6E8A-4147-A177-3AD203B41FA5}">
                      <a16:colId xmlns:a16="http://schemas.microsoft.com/office/drawing/2014/main" val="820608845"/>
                    </a:ext>
                  </a:extLst>
                </a:gridCol>
                <a:gridCol w="1179469">
                  <a:extLst>
                    <a:ext uri="{9D8B030D-6E8A-4147-A177-3AD203B41FA5}">
                      <a16:colId xmlns:a16="http://schemas.microsoft.com/office/drawing/2014/main" val="1964703432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2212582198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492061234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1035418211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75720739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2820649073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1918850802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2334568630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1435274524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729439934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1373295305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2452320125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3736937323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3561756165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934370994"/>
                    </a:ext>
                  </a:extLst>
                </a:gridCol>
              </a:tblGrid>
              <a:tr h="22727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­­­­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Western Asia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Northern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Southern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Eastern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Western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North America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British Isles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105931"/>
                  </a:ext>
                </a:extLst>
              </a:tr>
              <a:tr h="11363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Cannabis Use last 30 Days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459760512"/>
                  </a:ext>
                </a:extLst>
              </a:tr>
              <a:tr h="227275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1-9 days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 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.107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1.113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.096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1.101**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.077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1.080**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1.128**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.135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1.144**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717479870"/>
                  </a:ext>
                </a:extLst>
              </a:tr>
              <a:tr h="227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-.060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-.100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.905**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-.103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.902**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.918**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191582489"/>
                  </a:ext>
                </a:extLst>
              </a:tr>
              <a:tr h="340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1.050**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.052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1.054**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1.025*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521129646"/>
                  </a:ext>
                </a:extLst>
              </a:tr>
              <a:tr h="454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868323870"/>
                  </a:ext>
                </a:extLst>
              </a:tr>
              <a:tr h="340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563893142"/>
                  </a:ext>
                </a:extLst>
              </a:tr>
              <a:tr h="340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Gender*Family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-.062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.940*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792721845"/>
                  </a:ext>
                </a:extLst>
              </a:tr>
              <a:tr h="227275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10-29 days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1.146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1.145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.121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1.129**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.129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1.138**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.083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1.087**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.132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1.141**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412747643"/>
                  </a:ext>
                </a:extLst>
              </a:tr>
              <a:tr h="227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-.162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.851**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-.121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.889**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-.118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.889**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.932**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0453692"/>
                  </a:ext>
                </a:extLst>
              </a:tr>
              <a:tr h="340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-.127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.881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.052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1.053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.068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1.070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.089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1.093**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091944778"/>
                  </a:ext>
                </a:extLst>
              </a:tr>
              <a:tr h="454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053097046"/>
                  </a:ext>
                </a:extLst>
              </a:tr>
              <a:tr h="340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.947*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029796938"/>
                  </a:ext>
                </a:extLst>
              </a:tr>
              <a:tr h="340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Gender* 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-6.972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24667897"/>
                  </a:ext>
                </a:extLst>
              </a:tr>
              <a:tr h="227275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30 or more days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.161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1.174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.155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1.168**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.185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1.203**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.090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1.094*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.080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1.083*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.151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1.164**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568159704"/>
                  </a:ext>
                </a:extLst>
              </a:tr>
              <a:tr h="227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-.126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.881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-.122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.885**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.918**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-.102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.903**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-.142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.867**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103897511"/>
                  </a:ext>
                </a:extLst>
              </a:tr>
              <a:tr h="340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637889284"/>
                  </a:ext>
                </a:extLst>
              </a:tr>
              <a:tr h="454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232767138"/>
                  </a:ext>
                </a:extLst>
              </a:tr>
              <a:tr h="340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.930**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991208635"/>
                  </a:ext>
                </a:extLst>
              </a:tr>
              <a:tr h="340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-.230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.795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-.122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.886**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936020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AD7656-4124-9645-800C-4382793224E6}"/>
              </a:ext>
            </a:extLst>
          </p:cNvPr>
          <p:cNvSpPr txBox="1"/>
          <p:nvPr/>
        </p:nvSpPr>
        <p:spPr>
          <a:xfrm>
            <a:off x="223838" y="6520031"/>
            <a:ext cx="841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Note: *p&gt;.01, **p&gt;.001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35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AEFFB3-43DD-224B-BB12-A0A9FACAF852}"/>
              </a:ext>
            </a:extLst>
          </p:cNvPr>
          <p:cNvSpPr txBox="1"/>
          <p:nvPr/>
        </p:nvSpPr>
        <p:spPr>
          <a:xfrm>
            <a:off x="242887" y="383834"/>
            <a:ext cx="814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VIII. The association between relationships and times in physical fight by region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352018-CB68-8F40-8275-44FCDF86A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96755"/>
              </p:ext>
            </p:extLst>
          </p:nvPr>
        </p:nvGraphicFramePr>
        <p:xfrm>
          <a:off x="242887" y="383617"/>
          <a:ext cx="11706224" cy="6220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469">
                  <a:extLst>
                    <a:ext uri="{9D8B030D-6E8A-4147-A177-3AD203B41FA5}">
                      <a16:colId xmlns:a16="http://schemas.microsoft.com/office/drawing/2014/main" val="1388960491"/>
                    </a:ext>
                  </a:extLst>
                </a:gridCol>
                <a:gridCol w="1179469">
                  <a:extLst>
                    <a:ext uri="{9D8B030D-6E8A-4147-A177-3AD203B41FA5}">
                      <a16:colId xmlns:a16="http://schemas.microsoft.com/office/drawing/2014/main" val="2810067429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2700316300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1175401899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1953532052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2444843777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969915913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73055606"/>
                    </a:ext>
                  </a:extLst>
                </a:gridCol>
                <a:gridCol w="603213">
                  <a:extLst>
                    <a:ext uri="{9D8B030D-6E8A-4147-A177-3AD203B41FA5}">
                      <a16:colId xmlns:a16="http://schemas.microsoft.com/office/drawing/2014/main" val="1121514979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2536486272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2946834188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3261062000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460341116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2166673699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232692179"/>
                    </a:ext>
                  </a:extLst>
                </a:gridCol>
                <a:gridCol w="703469">
                  <a:extLst>
                    <a:ext uri="{9D8B030D-6E8A-4147-A177-3AD203B41FA5}">
                      <a16:colId xmlns:a16="http://schemas.microsoft.com/office/drawing/2014/main" val="3844209584"/>
                    </a:ext>
                  </a:extLst>
                </a:gridCol>
              </a:tblGrid>
              <a:tr h="30807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­­­­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Western Asia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Northern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Southern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Eastern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Western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North America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British Isles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613838"/>
                  </a:ext>
                </a:extLst>
              </a:tr>
              <a:tr h="2232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Bullied others past 2 months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281889204"/>
                  </a:ext>
                </a:extLst>
              </a:tr>
              <a:tr h="308076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1-2 times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 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.073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1.076**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.076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1.079**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1.052**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.089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1.093**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4081502700"/>
                  </a:ext>
                </a:extLst>
              </a:tr>
              <a:tr h="308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980649498"/>
                  </a:ext>
                </a:extLst>
              </a:tr>
              <a:tr h="308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440831668"/>
                  </a:ext>
                </a:extLst>
              </a:tr>
              <a:tr h="308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498522121"/>
                  </a:ext>
                </a:extLst>
              </a:tr>
              <a:tr h="308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.980*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262108144"/>
                  </a:ext>
                </a:extLst>
              </a:tr>
              <a:tr h="308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Gender*Family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.986*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464482102"/>
                  </a:ext>
                </a:extLst>
              </a:tr>
              <a:tr h="327978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2-4 times per month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.073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1.075*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.093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1.098*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1.052**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.039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.068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1.070**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.121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1.128**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822066965"/>
                  </a:ext>
                </a:extLst>
              </a:tr>
              <a:tr h="308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-.107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.898**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.985*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-.068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.934**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455421191"/>
                  </a:ext>
                </a:extLst>
              </a:tr>
              <a:tr h="308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177917248"/>
                  </a:ext>
                </a:extLst>
              </a:tr>
              <a:tr h="308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058562086"/>
                  </a:ext>
                </a:extLst>
              </a:tr>
              <a:tr h="308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.861**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551586098"/>
                  </a:ext>
                </a:extLst>
              </a:tr>
              <a:tr h="308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Gender* 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4255423489"/>
                  </a:ext>
                </a:extLst>
              </a:tr>
              <a:tr h="308076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Several times per week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.080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1.083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1.052**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.111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1.118**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.128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1.136**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.204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1.226**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288636736"/>
                  </a:ext>
                </a:extLst>
              </a:tr>
              <a:tr h="308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.873**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-.061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.930**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493893826"/>
                  </a:ext>
                </a:extLst>
              </a:tr>
              <a:tr h="308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694537629"/>
                  </a:ext>
                </a:extLst>
              </a:tr>
              <a:tr h="308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1446344808"/>
                  </a:ext>
                </a:extLst>
              </a:tr>
              <a:tr h="327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.980*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-.096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.908**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-.060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-.088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.916**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3840426427"/>
                  </a:ext>
                </a:extLst>
              </a:tr>
              <a:tr h="327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73" marR="66273" marT="0" marB="0"/>
                </a:tc>
                <a:extLst>
                  <a:ext uri="{0D108BD9-81ED-4DB2-BD59-A6C34878D82A}">
                    <a16:rowId xmlns:a16="http://schemas.microsoft.com/office/drawing/2014/main" val="24835058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E6C9BD-1497-F84D-A5CF-38EEF2A1EF1A}"/>
              </a:ext>
            </a:extLst>
          </p:cNvPr>
          <p:cNvSpPr txBox="1"/>
          <p:nvPr/>
        </p:nvSpPr>
        <p:spPr>
          <a:xfrm>
            <a:off x="223838" y="6520031"/>
            <a:ext cx="841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Note: *p&gt;.01, **p&gt;.001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80329-9449-CD42-9849-B7DBA7C4276F}"/>
              </a:ext>
            </a:extLst>
          </p:cNvPr>
          <p:cNvSpPr txBox="1"/>
          <p:nvPr/>
        </p:nvSpPr>
        <p:spPr>
          <a:xfrm>
            <a:off x="242887" y="14285"/>
            <a:ext cx="921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VII. The association between relationships and bullied others in the last 2 months by region</a:t>
            </a:r>
          </a:p>
        </p:txBody>
      </p:sp>
    </p:spTree>
    <p:extLst>
      <p:ext uri="{BB962C8B-B14F-4D97-AF65-F5344CB8AC3E}">
        <p14:creationId xmlns:p14="http://schemas.microsoft.com/office/powerpoint/2010/main" val="254654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ACEF-B0FC-AC4A-9B4C-40712291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0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0C350-8788-404F-A1BB-3A67B06BA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394"/>
            <a:ext cx="10982325" cy="479980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/>
              <a:t>Adolescent deviance linked to parent and peer relationships</a:t>
            </a:r>
          </a:p>
          <a:p>
            <a:pPr lvl="1">
              <a:lnSpc>
                <a:spcPct val="110000"/>
              </a:lnSpc>
            </a:pPr>
            <a:r>
              <a:rPr lang="en-US"/>
              <a:t>Differential Association Theory (Sutherland, 1944)</a:t>
            </a:r>
          </a:p>
          <a:p>
            <a:pPr lvl="1">
              <a:lnSpc>
                <a:spcPct val="110000"/>
              </a:lnSpc>
            </a:pPr>
            <a:r>
              <a:rPr lang="en-US"/>
              <a:t>Social Learning Theory (Bandura, 1971)</a:t>
            </a:r>
          </a:p>
          <a:p>
            <a:pPr>
              <a:lnSpc>
                <a:spcPct val="110000"/>
              </a:lnSpc>
            </a:pPr>
            <a:r>
              <a:rPr lang="en-US" sz="2400"/>
              <a:t>Theories operate with the understanding of learned behaviors influenced by modeling or punishment/reinforcement</a:t>
            </a:r>
          </a:p>
          <a:p>
            <a:pPr lvl="1">
              <a:lnSpc>
                <a:spcPct val="110000"/>
              </a:lnSpc>
            </a:pPr>
            <a:r>
              <a:rPr lang="en-US"/>
              <a:t>Negative influence – peers; Positive influence – parents (Warr, 1993)</a:t>
            </a:r>
          </a:p>
          <a:p>
            <a:pPr>
              <a:lnSpc>
                <a:spcPct val="110000"/>
              </a:lnSpc>
            </a:pPr>
            <a:r>
              <a:rPr lang="en-US" sz="2400"/>
              <a:t>Difference in externalized behaviors based on parenting style</a:t>
            </a:r>
          </a:p>
          <a:p>
            <a:pPr lvl="1">
              <a:lnSpc>
                <a:spcPct val="110000"/>
              </a:lnSpc>
            </a:pPr>
            <a:r>
              <a:rPr lang="en-US"/>
              <a:t>Authoritarian v. Authoritative (Demuth &amp; Brown, 2004; King, Vidourek, &amp; </a:t>
            </a:r>
            <a:r>
              <a:rPr lang="en-US" err="1"/>
              <a:t>Merianos</a:t>
            </a:r>
            <a:r>
              <a:rPr lang="en-US"/>
              <a:t>, 2016)</a:t>
            </a:r>
          </a:p>
          <a:p>
            <a:pPr>
              <a:lnSpc>
                <a:spcPct val="110000"/>
              </a:lnSpc>
            </a:pPr>
            <a:r>
              <a:rPr lang="en-US" sz="2400"/>
              <a:t>Possible emotional components to deviance </a:t>
            </a:r>
          </a:p>
          <a:p>
            <a:pPr>
              <a:lnSpc>
                <a:spcPct val="110000"/>
              </a:lnSpc>
            </a:pPr>
            <a:r>
              <a:rPr lang="en-US" sz="2400"/>
              <a:t>Effects of family and friends on deviant behavior may vary by country</a:t>
            </a:r>
          </a:p>
          <a:p>
            <a:pPr lvl="1">
              <a:lnSpc>
                <a:spcPct val="110000"/>
              </a:lnSpc>
            </a:pPr>
            <a:r>
              <a:rPr lang="en-US"/>
              <a:t>(</a:t>
            </a:r>
            <a:r>
              <a:rPr lang="en-US" err="1"/>
              <a:t>Pinquart</a:t>
            </a:r>
            <a:r>
              <a:rPr lang="en-US"/>
              <a:t> &amp; Kauser, 2018; </a:t>
            </a:r>
            <a:r>
              <a:rPr lang="en-US" err="1"/>
              <a:t>Vazsonyi</a:t>
            </a:r>
            <a:r>
              <a:rPr lang="en-US"/>
              <a:t>, Schwartz, &amp; Chen, 2012)</a:t>
            </a:r>
          </a:p>
          <a:p>
            <a:pPr marL="323850" lvl="1" indent="0">
              <a:lnSpc>
                <a:spcPct val="110000"/>
              </a:lnSpc>
              <a:buNone/>
            </a:pPr>
            <a:endParaRPr lang="en-US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D12F2C-BD8E-CE49-B828-C1DCD5E2D858}"/>
              </a:ext>
            </a:extLst>
          </p:cNvPr>
          <p:cNvSpPr/>
          <p:nvPr/>
        </p:nvSpPr>
        <p:spPr>
          <a:xfrm>
            <a:off x="0" y="0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C46E368A-A62E-B147-9193-AC7E2C1871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80"/>
    </mc:Choice>
    <mc:Fallback xmlns="">
      <p:transition spd="slow" advTm="57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88083A-4E06-BE49-9318-6C3FDBA3B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35383"/>
              </p:ext>
            </p:extLst>
          </p:nvPr>
        </p:nvGraphicFramePr>
        <p:xfrm>
          <a:off x="242887" y="383618"/>
          <a:ext cx="11725273" cy="6136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388">
                  <a:extLst>
                    <a:ext uri="{9D8B030D-6E8A-4147-A177-3AD203B41FA5}">
                      <a16:colId xmlns:a16="http://schemas.microsoft.com/office/drawing/2014/main" val="704873825"/>
                    </a:ext>
                  </a:extLst>
                </a:gridCol>
                <a:gridCol w="1181388">
                  <a:extLst>
                    <a:ext uri="{9D8B030D-6E8A-4147-A177-3AD203B41FA5}">
                      <a16:colId xmlns:a16="http://schemas.microsoft.com/office/drawing/2014/main" val="34863872"/>
                    </a:ext>
                  </a:extLst>
                </a:gridCol>
                <a:gridCol w="604196">
                  <a:extLst>
                    <a:ext uri="{9D8B030D-6E8A-4147-A177-3AD203B41FA5}">
                      <a16:colId xmlns:a16="http://schemas.microsoft.com/office/drawing/2014/main" val="1065110718"/>
                    </a:ext>
                  </a:extLst>
                </a:gridCol>
                <a:gridCol w="604196">
                  <a:extLst>
                    <a:ext uri="{9D8B030D-6E8A-4147-A177-3AD203B41FA5}">
                      <a16:colId xmlns:a16="http://schemas.microsoft.com/office/drawing/2014/main" val="305434891"/>
                    </a:ext>
                  </a:extLst>
                </a:gridCol>
                <a:gridCol w="604196">
                  <a:extLst>
                    <a:ext uri="{9D8B030D-6E8A-4147-A177-3AD203B41FA5}">
                      <a16:colId xmlns:a16="http://schemas.microsoft.com/office/drawing/2014/main" val="3723139439"/>
                    </a:ext>
                  </a:extLst>
                </a:gridCol>
                <a:gridCol w="604196">
                  <a:extLst>
                    <a:ext uri="{9D8B030D-6E8A-4147-A177-3AD203B41FA5}">
                      <a16:colId xmlns:a16="http://schemas.microsoft.com/office/drawing/2014/main" val="3066019012"/>
                    </a:ext>
                  </a:extLst>
                </a:gridCol>
                <a:gridCol w="704613">
                  <a:extLst>
                    <a:ext uri="{9D8B030D-6E8A-4147-A177-3AD203B41FA5}">
                      <a16:colId xmlns:a16="http://schemas.microsoft.com/office/drawing/2014/main" val="1039153459"/>
                    </a:ext>
                  </a:extLst>
                </a:gridCol>
                <a:gridCol w="704613">
                  <a:extLst>
                    <a:ext uri="{9D8B030D-6E8A-4147-A177-3AD203B41FA5}">
                      <a16:colId xmlns:a16="http://schemas.microsoft.com/office/drawing/2014/main" val="3163081194"/>
                    </a:ext>
                  </a:extLst>
                </a:gridCol>
                <a:gridCol w="604196">
                  <a:extLst>
                    <a:ext uri="{9D8B030D-6E8A-4147-A177-3AD203B41FA5}">
                      <a16:colId xmlns:a16="http://schemas.microsoft.com/office/drawing/2014/main" val="1524684215"/>
                    </a:ext>
                  </a:extLst>
                </a:gridCol>
                <a:gridCol w="704613">
                  <a:extLst>
                    <a:ext uri="{9D8B030D-6E8A-4147-A177-3AD203B41FA5}">
                      <a16:colId xmlns:a16="http://schemas.microsoft.com/office/drawing/2014/main" val="2594946058"/>
                    </a:ext>
                  </a:extLst>
                </a:gridCol>
                <a:gridCol w="704613">
                  <a:extLst>
                    <a:ext uri="{9D8B030D-6E8A-4147-A177-3AD203B41FA5}">
                      <a16:colId xmlns:a16="http://schemas.microsoft.com/office/drawing/2014/main" val="2775406462"/>
                    </a:ext>
                  </a:extLst>
                </a:gridCol>
                <a:gridCol w="704613">
                  <a:extLst>
                    <a:ext uri="{9D8B030D-6E8A-4147-A177-3AD203B41FA5}">
                      <a16:colId xmlns:a16="http://schemas.microsoft.com/office/drawing/2014/main" val="3565761856"/>
                    </a:ext>
                  </a:extLst>
                </a:gridCol>
                <a:gridCol w="704613">
                  <a:extLst>
                    <a:ext uri="{9D8B030D-6E8A-4147-A177-3AD203B41FA5}">
                      <a16:colId xmlns:a16="http://schemas.microsoft.com/office/drawing/2014/main" val="867847360"/>
                    </a:ext>
                  </a:extLst>
                </a:gridCol>
                <a:gridCol w="704613">
                  <a:extLst>
                    <a:ext uri="{9D8B030D-6E8A-4147-A177-3AD203B41FA5}">
                      <a16:colId xmlns:a16="http://schemas.microsoft.com/office/drawing/2014/main" val="1833393292"/>
                    </a:ext>
                  </a:extLst>
                </a:gridCol>
                <a:gridCol w="704613">
                  <a:extLst>
                    <a:ext uri="{9D8B030D-6E8A-4147-A177-3AD203B41FA5}">
                      <a16:colId xmlns:a16="http://schemas.microsoft.com/office/drawing/2014/main" val="779297820"/>
                    </a:ext>
                  </a:extLst>
                </a:gridCol>
                <a:gridCol w="704613">
                  <a:extLst>
                    <a:ext uri="{9D8B030D-6E8A-4147-A177-3AD203B41FA5}">
                      <a16:colId xmlns:a16="http://schemas.microsoft.com/office/drawing/2014/main" val="4264943668"/>
                    </a:ext>
                  </a:extLst>
                </a:gridCol>
              </a:tblGrid>
              <a:tr h="36071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­­­­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Western Asia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Northern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Southern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Eastern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Western Europe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North America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British Isles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335449"/>
                  </a:ext>
                </a:extLst>
              </a:tr>
              <a:tr h="18465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Times in a physical fight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sym typeface="Symbol" pitchFamily="2" charset="2"/>
                        </a:rPr>
                        <a:t>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541511"/>
                  </a:ext>
                </a:extLst>
              </a:tr>
              <a:tr h="360713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1-3 times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 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1.041*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.086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1.090**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1.046**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.032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1.032**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.048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1.050**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.102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1.108*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.075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1.078**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136454"/>
                  </a:ext>
                </a:extLst>
              </a:tr>
              <a:tr h="360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278471"/>
                  </a:ext>
                </a:extLst>
              </a:tr>
              <a:tr h="360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.994*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1.015**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948240"/>
                  </a:ext>
                </a:extLst>
              </a:tr>
              <a:tr h="721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.987*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.987*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.984*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5450213"/>
                  </a:ext>
                </a:extLst>
              </a:tr>
              <a:tr h="541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-.130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.878**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335339"/>
                  </a:ext>
                </a:extLst>
              </a:tr>
              <a:tr h="541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Gender*Family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.966**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-.060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.950**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799076"/>
                  </a:ext>
                </a:extLst>
              </a:tr>
              <a:tr h="360713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 or more times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.134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1.143**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.063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1.065**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.037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1.038**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.085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1.089**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.143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1.154*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.148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1.159**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438291"/>
                  </a:ext>
                </a:extLst>
              </a:tr>
              <a:tr h="360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-.061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.931**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083668"/>
                  </a:ext>
                </a:extLst>
              </a:tr>
              <a:tr h="360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.970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-.011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.989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.026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1.027**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169358"/>
                  </a:ext>
                </a:extLst>
              </a:tr>
              <a:tr h="541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Friend Relationship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.008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-.032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.969*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076424"/>
                  </a:ext>
                </a:extLst>
              </a:tr>
              <a:tr h="541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 * Family Comm.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.961**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.954**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-.049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-.148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.863**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.955**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757052"/>
                  </a:ext>
                </a:extLst>
              </a:tr>
              <a:tr h="541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Gender* Family Support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.925*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-.054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-.060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.942**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-.074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.928**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-.048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.953**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--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-.007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.993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523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4C69F43-91FC-B740-B0C9-54A26AA4F8D6}"/>
              </a:ext>
            </a:extLst>
          </p:cNvPr>
          <p:cNvSpPr txBox="1"/>
          <p:nvPr/>
        </p:nvSpPr>
        <p:spPr>
          <a:xfrm>
            <a:off x="223838" y="6520031"/>
            <a:ext cx="841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Note: *p&gt;.01, **p&gt;.001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73F8B-E892-E84D-9D37-D81B67B979EF}"/>
              </a:ext>
            </a:extLst>
          </p:cNvPr>
          <p:cNvSpPr txBox="1"/>
          <p:nvPr/>
        </p:nvSpPr>
        <p:spPr>
          <a:xfrm>
            <a:off x="242887" y="28351"/>
            <a:ext cx="814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VIII. The association between relationships and times in physical fight by region</a:t>
            </a:r>
          </a:p>
        </p:txBody>
      </p:sp>
    </p:spTree>
    <p:extLst>
      <p:ext uri="{BB962C8B-B14F-4D97-AF65-F5344CB8AC3E}">
        <p14:creationId xmlns:p14="http://schemas.microsoft.com/office/powerpoint/2010/main" val="411503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5DD5-76E1-C140-BBB7-3E540622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4676"/>
            <a:ext cx="10515600" cy="1065469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Purpose/Methods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EDA8-5B0C-6044-AEA8-4681389A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780144"/>
            <a:ext cx="11037009" cy="43631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/>
              <a:t>Research Questions: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/>
              <a:t>Is there a relationship between parent/peer relationships and adolescent deviance such as substance use and aggression?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/>
              <a:t>How do these relationships differ by geographic region?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r>
              <a:rPr lang="en-US" sz="2600"/>
              <a:t>Source of Data: </a:t>
            </a:r>
          </a:p>
          <a:p>
            <a:r>
              <a:rPr lang="en-US" sz="2600"/>
              <a:t>Survey: Health Behavior in School-aged Children, HBSC </a:t>
            </a:r>
          </a:p>
          <a:p>
            <a:pPr lvl="1"/>
            <a:r>
              <a:rPr lang="en-US" sz="2600"/>
              <a:t>41 countries</a:t>
            </a:r>
          </a:p>
          <a:p>
            <a:pPr lvl="1"/>
            <a:r>
              <a:rPr lang="en-US" sz="2600"/>
              <a:t>n = 214,080</a:t>
            </a:r>
          </a:p>
          <a:p>
            <a:pPr lvl="1"/>
            <a:r>
              <a:rPr lang="en-US" sz="2600"/>
              <a:t>11 – 15 year-old adolescents  </a:t>
            </a:r>
          </a:p>
          <a:p>
            <a:pPr lvl="1"/>
            <a:r>
              <a:rPr lang="en-US" sz="2600"/>
              <a:t>170 measured variables</a:t>
            </a:r>
          </a:p>
          <a:p>
            <a:pPr lvl="1"/>
            <a:r>
              <a:rPr lang="en-US" sz="2600"/>
              <a:t>Self-reported data</a:t>
            </a:r>
          </a:p>
          <a:p>
            <a:pPr lvl="1"/>
            <a:endParaRPr lang="en-US"/>
          </a:p>
          <a:p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76464-6154-4C40-A44E-D08AA76C4A10}"/>
              </a:ext>
            </a:extLst>
          </p:cNvPr>
          <p:cNvSpPr/>
          <p:nvPr/>
        </p:nvSpPr>
        <p:spPr>
          <a:xfrm>
            <a:off x="0" y="0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E6104275-274F-DC4B-A29E-E280A1D9E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19"/>
    </mc:Choice>
    <mc:Fallback xmlns="">
      <p:transition spd="slow" advTm="29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4177922-007A-774C-9D19-40451C3D4D6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Analytic</a:t>
            </a:r>
            <a:r>
              <a:rPr lang="en-US" sz="4000"/>
              <a:t> Strategy </a:t>
            </a:r>
            <a:endParaRPr lang="en-US" sz="54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C7BC2A9-44CD-BB42-AB51-C746E0CD17AA}"/>
              </a:ext>
            </a:extLst>
          </p:cNvPr>
          <p:cNvSpPr txBox="1">
            <a:spLocks/>
          </p:cNvSpPr>
          <p:nvPr/>
        </p:nvSpPr>
        <p:spPr>
          <a:xfrm>
            <a:off x="439972" y="1816316"/>
            <a:ext cx="3996104" cy="43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/>
              <a:t>Recoded variables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Each of the independent variables were summed to compose three total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Conducted descriptive statistics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Series of multinomial regressions and introduced gender as a moderator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28736E7-0332-C04C-AD24-23D49AC7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627424"/>
              </p:ext>
            </p:extLst>
          </p:nvPr>
        </p:nvGraphicFramePr>
        <p:xfrm>
          <a:off x="4436076" y="1648476"/>
          <a:ext cx="7203989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65">
                  <a:extLst>
                    <a:ext uri="{9D8B030D-6E8A-4147-A177-3AD203B41FA5}">
                      <a16:colId xmlns:a16="http://schemas.microsoft.com/office/drawing/2014/main" val="3344045153"/>
                    </a:ext>
                  </a:extLst>
                </a:gridCol>
                <a:gridCol w="2335427">
                  <a:extLst>
                    <a:ext uri="{9D8B030D-6E8A-4147-A177-3AD203B41FA5}">
                      <a16:colId xmlns:a16="http://schemas.microsoft.com/office/drawing/2014/main" val="835003163"/>
                    </a:ext>
                  </a:extLst>
                </a:gridCol>
                <a:gridCol w="2372497">
                  <a:extLst>
                    <a:ext uri="{9D8B030D-6E8A-4147-A177-3AD203B41FA5}">
                      <a16:colId xmlns:a16="http://schemas.microsoft.com/office/drawing/2014/main" val="1429505426"/>
                    </a:ext>
                  </a:extLst>
                </a:gridCol>
              </a:tblGrid>
              <a:tr h="499446">
                <a:tc>
                  <a:txBody>
                    <a:bodyPr/>
                    <a:lstStyle/>
                    <a:p>
                      <a:r>
                        <a:rPr lang="en-US"/>
                        <a:t>Family/Friends</a:t>
                      </a:r>
                    </a:p>
                    <a:p>
                      <a:r>
                        <a:rPr lang="en-US"/>
                        <a:t>(Independent Variables)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Deviant Behavior</a:t>
                      </a:r>
                    </a:p>
                    <a:p>
                      <a:r>
                        <a:rPr lang="en-US"/>
                        <a:t>(Dependent Variables)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Geographic Regions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330270"/>
                  </a:ext>
                </a:extLst>
              </a:tr>
              <a:tr h="1149895">
                <a:tc>
                  <a:txBody>
                    <a:bodyPr/>
                    <a:lstStyle/>
                    <a:p>
                      <a:r>
                        <a:rPr lang="en-US" sz="1600"/>
                        <a:t>Family Communication:</a:t>
                      </a:r>
                    </a:p>
                    <a:p>
                      <a:r>
                        <a:rPr lang="en-US" sz="1600"/>
                        <a:t>M78</a:t>
                      </a:r>
                    </a:p>
                    <a:p>
                      <a:r>
                        <a:rPr lang="en-US" sz="1600"/>
                        <a:t>M79</a:t>
                      </a:r>
                    </a:p>
                    <a:p>
                      <a:r>
                        <a:rPr lang="en-US" sz="1600"/>
                        <a:t>M80</a:t>
                      </a:r>
                    </a:p>
                    <a:p>
                      <a:r>
                        <a:rPr lang="en-US" sz="1600"/>
                        <a:t>M81</a:t>
                      </a:r>
                    </a:p>
                    <a:p>
                      <a:r>
                        <a:rPr lang="en-US" sz="1600"/>
                        <a:t>Fam talk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Drunk last 30 days</a:t>
                      </a:r>
                    </a:p>
                    <a:p>
                      <a:endParaRPr lang="en-US" sz="1600"/>
                    </a:p>
                    <a:p>
                      <a:r>
                        <a:rPr lang="en-US" sz="1600"/>
                        <a:t>Alcohol use in the last 30 days</a:t>
                      </a:r>
                    </a:p>
                    <a:p>
                      <a:endParaRPr lang="en-US" sz="1600"/>
                    </a:p>
                    <a:p>
                      <a:r>
                        <a:rPr lang="en-US" sz="1600"/>
                        <a:t>Quantity of alcohol use in a typical day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/>
                        <a:t>Western Asia       </a:t>
                      </a:r>
                    </a:p>
                    <a:p>
                      <a:endParaRPr lang="en-US" sz="1600"/>
                    </a:p>
                    <a:p>
                      <a:r>
                        <a:rPr lang="en-US" sz="1600"/>
                        <a:t>Eastern Europe</a:t>
                      </a:r>
                    </a:p>
                    <a:p>
                      <a:endParaRPr lang="en-US" sz="1600"/>
                    </a:p>
                    <a:p>
                      <a:r>
                        <a:rPr lang="en-US" sz="1600"/>
                        <a:t>Western Europe</a:t>
                      </a:r>
                    </a:p>
                    <a:p>
                      <a:endParaRPr lang="en-US" sz="1600"/>
                    </a:p>
                    <a:p>
                      <a:r>
                        <a:rPr lang="en-US" sz="1600"/>
                        <a:t>Northern Europe</a:t>
                      </a:r>
                    </a:p>
                    <a:p>
                      <a:endParaRPr lang="en-US" sz="1600"/>
                    </a:p>
                    <a:p>
                      <a:r>
                        <a:rPr lang="en-US" sz="1600"/>
                        <a:t>Southern Europe</a:t>
                      </a:r>
                    </a:p>
                    <a:p>
                      <a:endParaRPr lang="en-US" sz="1600"/>
                    </a:p>
                    <a:p>
                      <a:r>
                        <a:rPr lang="en-US" sz="1600"/>
                        <a:t>British Isles</a:t>
                      </a:r>
                    </a:p>
                    <a:p>
                      <a:endParaRPr lang="en-US" sz="1600"/>
                    </a:p>
                    <a:p>
                      <a:r>
                        <a:rPr lang="en-US" sz="1600"/>
                        <a:t>North America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52995"/>
                  </a:ext>
                </a:extLst>
              </a:tr>
              <a:tr h="891357">
                <a:tc>
                  <a:txBody>
                    <a:bodyPr/>
                    <a:lstStyle/>
                    <a:p>
                      <a:r>
                        <a:rPr lang="en-US" sz="1600"/>
                        <a:t>Family Support: </a:t>
                      </a:r>
                    </a:p>
                    <a:p>
                      <a:r>
                        <a:rPr lang="en-US" sz="1600"/>
                        <a:t>Famhelp</a:t>
                      </a:r>
                    </a:p>
                    <a:p>
                      <a:r>
                        <a:rPr lang="en-US" sz="1600"/>
                        <a:t>Famsup</a:t>
                      </a:r>
                    </a:p>
                    <a:p>
                      <a:r>
                        <a:rPr lang="en-US" sz="1600"/>
                        <a:t>Famdec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Cannabis use in the last 30 days</a:t>
                      </a:r>
                    </a:p>
                    <a:p>
                      <a:endParaRPr lang="en-US" sz="16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323188"/>
                  </a:ext>
                </a:extLst>
              </a:tr>
              <a:tr h="1077033">
                <a:tc>
                  <a:txBody>
                    <a:bodyPr/>
                    <a:lstStyle/>
                    <a:p>
                      <a:r>
                        <a:rPr lang="en-US" sz="1600"/>
                        <a:t>Friend Relationship:</a:t>
                      </a:r>
                    </a:p>
                    <a:p>
                      <a:r>
                        <a:rPr lang="en-US" sz="1600" err="1"/>
                        <a:t>Friendhelp</a:t>
                      </a:r>
                      <a:endParaRPr lang="en-US" sz="1600"/>
                    </a:p>
                    <a:p>
                      <a:r>
                        <a:rPr lang="en-US" sz="1600" err="1"/>
                        <a:t>Friendcounton</a:t>
                      </a:r>
                      <a:endParaRPr lang="en-US" sz="1600"/>
                    </a:p>
                    <a:p>
                      <a:r>
                        <a:rPr lang="en-US" sz="1600" err="1"/>
                        <a:t>Friendshare</a:t>
                      </a:r>
                      <a:endParaRPr lang="en-US" sz="1600"/>
                    </a:p>
                    <a:p>
                      <a:r>
                        <a:rPr lang="en-US" sz="1600" err="1"/>
                        <a:t>Friendtalk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Times in physical fight</a:t>
                      </a:r>
                    </a:p>
                    <a:p>
                      <a:endParaRPr lang="en-US" sz="1600"/>
                    </a:p>
                    <a:p>
                      <a:r>
                        <a:rPr lang="en-US" sz="1600"/>
                        <a:t>Bullied others in the last 2 months</a:t>
                      </a:r>
                    </a:p>
                    <a:p>
                      <a:endParaRPr lang="en-US" sz="16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359578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B94389E-0242-5C42-81FF-7DEDC849B4AB}"/>
              </a:ext>
            </a:extLst>
          </p:cNvPr>
          <p:cNvSpPr/>
          <p:nvPr/>
        </p:nvSpPr>
        <p:spPr>
          <a:xfrm>
            <a:off x="0" y="0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A3592CD-192A-5849-932D-54908BBC2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03"/>
    </mc:Choice>
    <mc:Fallback xmlns="">
      <p:transition spd="slow" advTm="45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8A6B-53AB-3C49-B9DE-81D7B01E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43" y="1005839"/>
            <a:ext cx="6939304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AC252C-60A9-0049-9F02-084C0731C2FC}"/>
              </a:ext>
            </a:extLst>
          </p:cNvPr>
          <p:cNvSpPr/>
          <p:nvPr/>
        </p:nvSpPr>
        <p:spPr>
          <a:xfrm>
            <a:off x="0" y="0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226167-18E9-0D4C-A002-981F55AA66B3}"/>
              </a:ext>
            </a:extLst>
          </p:cNvPr>
          <p:cNvSpPr/>
          <p:nvPr/>
        </p:nvSpPr>
        <p:spPr>
          <a:xfrm>
            <a:off x="0" y="6543675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5F26782-E483-6D4C-8BD3-DFAF45C1E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3"/>
    </mc:Choice>
    <mc:Fallback xmlns="">
      <p:transition spd="slow" advTm="10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FF1208-0ECA-4F49-BD20-4D388497F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94140"/>
              </p:ext>
            </p:extLst>
          </p:nvPr>
        </p:nvGraphicFramePr>
        <p:xfrm>
          <a:off x="402261" y="913359"/>
          <a:ext cx="5153395" cy="5767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6155">
                  <a:extLst>
                    <a:ext uri="{9D8B030D-6E8A-4147-A177-3AD203B41FA5}">
                      <a16:colId xmlns:a16="http://schemas.microsoft.com/office/drawing/2014/main" val="507715342"/>
                    </a:ext>
                  </a:extLst>
                </a:gridCol>
                <a:gridCol w="739006">
                  <a:extLst>
                    <a:ext uri="{9D8B030D-6E8A-4147-A177-3AD203B41FA5}">
                      <a16:colId xmlns:a16="http://schemas.microsoft.com/office/drawing/2014/main" val="271616900"/>
                    </a:ext>
                  </a:extLst>
                </a:gridCol>
                <a:gridCol w="1158221">
                  <a:extLst>
                    <a:ext uri="{9D8B030D-6E8A-4147-A177-3AD203B41FA5}">
                      <a16:colId xmlns:a16="http://schemas.microsoft.com/office/drawing/2014/main" val="2329554570"/>
                    </a:ext>
                  </a:extLst>
                </a:gridCol>
                <a:gridCol w="1160013">
                  <a:extLst>
                    <a:ext uri="{9D8B030D-6E8A-4147-A177-3AD203B41FA5}">
                      <a16:colId xmlns:a16="http://schemas.microsoft.com/office/drawing/2014/main" val="3844720855"/>
                    </a:ext>
                  </a:extLst>
                </a:gridCol>
              </a:tblGrid>
              <a:tr h="321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Std. Deviation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965217788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Western Asia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4227494764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8312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12.48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2.703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686336041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8851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4.146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98114516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5.688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520726350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Northern Europe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887654826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35543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3.011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307687684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35964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5.753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204853103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35605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7.458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482395832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Southern Europe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091548571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39379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638633581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44101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4.621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069446381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42590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6.397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3198423489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Eastern Europe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609543900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2.925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4162082859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40877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4.908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017338367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40502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6.881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086541900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Western Europe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3644006859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37270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2.948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73689030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37890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4.550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395460459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38093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5.877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421497030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North America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3488961211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11.85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3.357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1852201665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5.872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698693712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7.031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876173496"/>
                  </a:ext>
                </a:extLst>
              </a:tr>
              <a:tr h="160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British Isles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735089441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Communication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18906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3.076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828590442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Family Support 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19251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5.576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2342113811"/>
                  </a:ext>
                </a:extLst>
              </a:tr>
              <a:tr h="204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Friend Relationship</a:t>
                      </a:r>
                      <a:endParaRPr lang="en-U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12103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7.223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9" marR="29369" marT="0" marB="0"/>
                </a:tc>
                <a:extLst>
                  <a:ext uri="{0D108BD9-81ED-4DB2-BD59-A6C34878D82A}">
                    <a16:rowId xmlns:a16="http://schemas.microsoft.com/office/drawing/2014/main" val="379211572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186679-59B5-7F44-BB82-4DE330687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667659"/>
              </p:ext>
            </p:extLst>
          </p:nvPr>
        </p:nvGraphicFramePr>
        <p:xfrm>
          <a:off x="6096000" y="913359"/>
          <a:ext cx="4122057" cy="1026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416">
                  <a:extLst>
                    <a:ext uri="{9D8B030D-6E8A-4147-A177-3AD203B41FA5}">
                      <a16:colId xmlns:a16="http://schemas.microsoft.com/office/drawing/2014/main" val="2619027654"/>
                    </a:ext>
                  </a:extLst>
                </a:gridCol>
                <a:gridCol w="2879641">
                  <a:extLst>
                    <a:ext uri="{9D8B030D-6E8A-4147-A177-3AD203B41FA5}">
                      <a16:colId xmlns:a16="http://schemas.microsoft.com/office/drawing/2014/main" val="1000178851"/>
                    </a:ext>
                  </a:extLst>
                </a:gridCol>
              </a:tblGrid>
              <a:tr h="538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Gender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66" marR="5506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Marginal Percentage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66" marR="55066" marT="0" marB="0"/>
                </a:tc>
                <a:extLst>
                  <a:ext uri="{0D108BD9-81ED-4DB2-BD59-A6C34878D82A}">
                    <a16:rowId xmlns:a16="http://schemas.microsoft.com/office/drawing/2014/main" val="745208869"/>
                  </a:ext>
                </a:extLst>
              </a:tr>
              <a:tr h="1884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Males</a:t>
                      </a:r>
                    </a:p>
                  </a:txBody>
                  <a:tcPr marL="55066" marR="5506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66" marR="55066" marT="0" marB="0"/>
                </a:tc>
                <a:extLst>
                  <a:ext uri="{0D108BD9-81ED-4DB2-BD59-A6C34878D82A}">
                    <a16:rowId xmlns:a16="http://schemas.microsoft.com/office/drawing/2014/main" val="4012166175"/>
                  </a:ext>
                </a:extLst>
              </a:tr>
              <a:tr h="1884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Females</a:t>
                      </a:r>
                    </a:p>
                  </a:txBody>
                  <a:tcPr marL="55066" marR="5506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66" marR="55066" marT="0" marB="0"/>
                </a:tc>
                <a:extLst>
                  <a:ext uri="{0D108BD9-81ED-4DB2-BD59-A6C34878D82A}">
                    <a16:rowId xmlns:a16="http://schemas.microsoft.com/office/drawing/2014/main" val="3956657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916C82-4C7C-2547-AADE-C7CEE4738DFB}"/>
              </a:ext>
            </a:extLst>
          </p:cNvPr>
          <p:cNvSpPr txBox="1"/>
          <p:nvPr/>
        </p:nvSpPr>
        <p:spPr>
          <a:xfrm>
            <a:off x="315762" y="267028"/>
            <a:ext cx="523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Table I (Abridged): Descriptive statistics of independent variables by region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5E9A5-B381-544C-B9F2-063D8FE12DE8}"/>
              </a:ext>
            </a:extLst>
          </p:cNvPr>
          <p:cNvSpPr txBox="1"/>
          <p:nvPr/>
        </p:nvSpPr>
        <p:spPr>
          <a:xfrm>
            <a:off x="6096000" y="405527"/>
            <a:ext cx="355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II. Sample gender distribution 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EB1B1B7-5FF3-6744-8C80-F706E093A0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6"/>
    </mc:Choice>
    <mc:Fallback xmlns="">
      <p:transition spd="slow" advTm="26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1FC90E8-42BA-F042-B91A-7A9FCB383C57}"/>
              </a:ext>
            </a:extLst>
          </p:cNvPr>
          <p:cNvSpPr txBox="1"/>
          <p:nvPr/>
        </p:nvSpPr>
        <p:spPr>
          <a:xfrm>
            <a:off x="10887" y="1833291"/>
            <a:ext cx="29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See Appendix: Tables, III, IV, V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09797A-40E2-4C4F-8D16-61E00F689E40}"/>
              </a:ext>
            </a:extLst>
          </p:cNvPr>
          <p:cNvGrpSpPr/>
          <p:nvPr/>
        </p:nvGrpSpPr>
        <p:grpSpPr>
          <a:xfrm>
            <a:off x="53850" y="2184793"/>
            <a:ext cx="12065580" cy="2648464"/>
            <a:chOff x="53396" y="369332"/>
            <a:chExt cx="11578623" cy="378845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CE4B832-AB89-A64E-871F-E8C33637A94A}"/>
                </a:ext>
              </a:extLst>
            </p:cNvPr>
            <p:cNvGrpSpPr/>
            <p:nvPr/>
          </p:nvGrpSpPr>
          <p:grpSpPr>
            <a:xfrm>
              <a:off x="53396" y="369332"/>
              <a:ext cx="11578623" cy="2673453"/>
              <a:chOff x="53396" y="369332"/>
              <a:chExt cx="11578623" cy="267345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22DA7A8-59CF-D74F-90E2-20669666C761}"/>
                  </a:ext>
                </a:extLst>
              </p:cNvPr>
              <p:cNvGrpSpPr/>
              <p:nvPr/>
            </p:nvGrpSpPr>
            <p:grpSpPr>
              <a:xfrm>
                <a:off x="53396" y="369332"/>
                <a:ext cx="11578623" cy="1565794"/>
                <a:chOff x="1595708" y="1446027"/>
                <a:chExt cx="13132662" cy="205020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35F1EC1-086F-2946-A86F-E6F65545F7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59" t="3198" r="-1" b="5141"/>
                <a:stretch/>
              </p:blipFill>
              <p:spPr>
                <a:xfrm>
                  <a:off x="1595708" y="2348754"/>
                  <a:ext cx="13132662" cy="114748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711FFB88-3FD0-D74E-839B-A6A06D54F3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59" t="8709" r="-1" b="4756"/>
                <a:stretch/>
              </p:blipFill>
              <p:spPr>
                <a:xfrm>
                  <a:off x="1595708" y="1446027"/>
                  <a:ext cx="13132662" cy="902725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A8B4CEA-65EA-B544-8C46-B0C20519E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396" y="2166425"/>
                <a:ext cx="11578623" cy="87636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10B31BB-0D07-3E49-ADCD-AAD21C2DF5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32999"/>
              <a:stretch/>
            </p:blipFill>
            <p:spPr>
              <a:xfrm>
                <a:off x="53396" y="1924283"/>
                <a:ext cx="2324044" cy="242142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E887FFA-77AC-F84A-9106-BD868E115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273" y="3281431"/>
              <a:ext cx="11558745" cy="8763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2B661A-E467-0149-AF1B-091393916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3080"/>
            <a:stretch/>
          </p:blipFill>
          <p:spPr>
            <a:xfrm>
              <a:off x="73274" y="3042784"/>
              <a:ext cx="2324044" cy="238648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46B5892C-3CCB-DE42-A8C0-2DB3F2130D93}"/>
              </a:ext>
            </a:extLst>
          </p:cNvPr>
          <p:cNvSpPr txBox="1">
            <a:spLocks/>
          </p:cNvSpPr>
          <p:nvPr/>
        </p:nvSpPr>
        <p:spPr>
          <a:xfrm>
            <a:off x="838200" y="10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/>
              <a:t>Alcohol Consumption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4A9D42-DB27-CD41-AE67-E7DAC578B859}"/>
              </a:ext>
            </a:extLst>
          </p:cNvPr>
          <p:cNvSpPr txBox="1"/>
          <p:nvPr/>
        </p:nvSpPr>
        <p:spPr>
          <a:xfrm>
            <a:off x="53850" y="4833257"/>
            <a:ext cx="841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Note: *p&gt;.01, **p&gt;.001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F9434D-DFD2-1749-872D-00252C9D88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14"/>
    </mc:Choice>
    <mc:Fallback xmlns="">
      <p:transition spd="slow" advTm="28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CBDD-C47D-AD45-8BF7-1D9E8131B3EF}"/>
              </a:ext>
            </a:extLst>
          </p:cNvPr>
          <p:cNvSpPr txBox="1">
            <a:spLocks/>
          </p:cNvSpPr>
          <p:nvPr/>
        </p:nvSpPr>
        <p:spPr>
          <a:xfrm>
            <a:off x="838200" y="823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/>
              <a:t>Cannabis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F74D0-893E-CA42-9D07-E110663D313D}"/>
              </a:ext>
            </a:extLst>
          </p:cNvPr>
          <p:cNvSpPr txBox="1"/>
          <p:nvPr/>
        </p:nvSpPr>
        <p:spPr>
          <a:xfrm>
            <a:off x="121446" y="1435317"/>
            <a:ext cx="311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Taken from Appendix: Tables VI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C34CB2-EB75-EE44-A1BE-936F8EFFC118}"/>
              </a:ext>
            </a:extLst>
          </p:cNvPr>
          <p:cNvGrpSpPr/>
          <p:nvPr/>
        </p:nvGrpSpPr>
        <p:grpSpPr>
          <a:xfrm>
            <a:off x="104450" y="1812445"/>
            <a:ext cx="12087549" cy="2469269"/>
            <a:chOff x="81083" y="1394275"/>
            <a:chExt cx="12012443" cy="36416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2AC4EE-D1B9-9443-9FC6-E059D863C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0" y="1394275"/>
              <a:ext cx="11993571" cy="7222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5C15B7-A3C0-1A48-B593-6BF1F7CFA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084" y="2126404"/>
              <a:ext cx="12010607" cy="8426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D7BBF7-07C4-DB4D-BA2A-E57DE58A1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955" y="3329489"/>
              <a:ext cx="11993571" cy="8727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A00223-2357-A947-BA09-990A531C1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084" y="4168906"/>
              <a:ext cx="12010607" cy="8670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373BB2-CB46-7D4E-A76F-18D0C84A1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34796"/>
            <a:stretch/>
          </p:blipFill>
          <p:spPr>
            <a:xfrm>
              <a:off x="81083" y="2954316"/>
              <a:ext cx="12010607" cy="38373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3FA9C7C-6C51-A24F-A3FA-F496D134617A}"/>
              </a:ext>
            </a:extLst>
          </p:cNvPr>
          <p:cNvSpPr txBox="1"/>
          <p:nvPr/>
        </p:nvSpPr>
        <p:spPr>
          <a:xfrm>
            <a:off x="102605" y="4279783"/>
            <a:ext cx="841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Note: *p&gt;.01, **p&gt;.001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2FCC51B-7CE9-B34C-86EA-46E4793103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8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44"/>
    </mc:Choice>
    <mc:Fallback xmlns="">
      <p:transition spd="slow" advTm="21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62BE-8E15-BE4D-9219-F6BD9D16D6DB}"/>
              </a:ext>
            </a:extLst>
          </p:cNvPr>
          <p:cNvSpPr txBox="1">
            <a:spLocks/>
          </p:cNvSpPr>
          <p:nvPr/>
        </p:nvSpPr>
        <p:spPr>
          <a:xfrm>
            <a:off x="838200" y="802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/>
              <a:t>Aggression (Fighting and Bullying)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0026E-20BD-C642-899A-5C0E04605331}"/>
              </a:ext>
            </a:extLst>
          </p:cNvPr>
          <p:cNvSpPr txBox="1"/>
          <p:nvPr/>
        </p:nvSpPr>
        <p:spPr>
          <a:xfrm>
            <a:off x="378715" y="1427362"/>
            <a:ext cx="393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Taken from Appendix: Tables VII and VIII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EBD303-32A7-1449-BC8E-40ADDDC4E392}"/>
              </a:ext>
            </a:extLst>
          </p:cNvPr>
          <p:cNvGrpSpPr/>
          <p:nvPr/>
        </p:nvGrpSpPr>
        <p:grpSpPr>
          <a:xfrm>
            <a:off x="275773" y="1793685"/>
            <a:ext cx="11668142" cy="3910428"/>
            <a:chOff x="378295" y="1793685"/>
            <a:chExt cx="11434990" cy="39104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5D2FAC-3024-724A-A02E-218879FD0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715" y="1793685"/>
              <a:ext cx="11410906" cy="132225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9A4901-96C7-6A49-971B-ED502764A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715" y="3115944"/>
              <a:ext cx="11410906" cy="74736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156F12-0929-E84F-8812-E748F20EA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362" y="4216050"/>
              <a:ext cx="11404258" cy="53177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4EBB01-22A9-EF4F-AAA8-E506F30C7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/>
            <a:stretch/>
          </p:blipFill>
          <p:spPr>
            <a:xfrm>
              <a:off x="378716" y="4747827"/>
              <a:ext cx="11434569" cy="65428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8CBAD4-BF98-114F-9B31-9DDC484AF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362" y="5402109"/>
              <a:ext cx="11404258" cy="30200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E24B8B4-9011-5B4B-B63F-208AD31D6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265" b="33900"/>
            <a:stretch/>
          </p:blipFill>
          <p:spPr>
            <a:xfrm>
              <a:off x="378295" y="3848559"/>
              <a:ext cx="11404258" cy="36933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287DA0C-1B67-2343-93F8-3F8D1E734360}"/>
              </a:ext>
            </a:extLst>
          </p:cNvPr>
          <p:cNvSpPr txBox="1"/>
          <p:nvPr/>
        </p:nvSpPr>
        <p:spPr>
          <a:xfrm>
            <a:off x="272233" y="5704113"/>
            <a:ext cx="841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Note: *p&gt;.01, **p&gt;.001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B8B5355-B6C6-4A46-A70D-3417277F9F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35"/>
    </mc:Choice>
    <mc:Fallback xmlns="">
      <p:transition spd="slow" advTm="51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4667</Words>
  <Application>Microsoft Office PowerPoint</Application>
  <PresentationFormat>Widescreen</PresentationFormat>
  <Paragraphs>2146</Paragraphs>
  <Slides>20</Slides>
  <Notes>19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Office Theme</vt:lpstr>
      <vt:lpstr>Analyzing the Cross-National Health Behavior in School-Aged Children Survey to Examine the Relationship between Quality of Parent and Peer Relationships on Deviance as It Differs by Nation </vt:lpstr>
      <vt:lpstr>Background</vt:lpstr>
      <vt:lpstr>Purpose/Methods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Discussion</vt:lpstr>
      <vt:lpstr>Future Research</vt:lpstr>
      <vt:lpstr>References</vt:lpstr>
      <vt:lpstr>Appendix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the Cross-National Health Behavior in School Aged Children Survey to Examine the Relationship between Quality Parent and Peer Relationships on Deviance as it Differs by Nation</dc:title>
  <dc:creator>Hajek, Isabelle J</dc:creator>
  <cp:lastModifiedBy>Hottin, Kyle</cp:lastModifiedBy>
  <cp:revision>2</cp:revision>
  <dcterms:created xsi:type="dcterms:W3CDTF">2020-08-04T18:42:38Z</dcterms:created>
  <dcterms:modified xsi:type="dcterms:W3CDTF">2024-06-06T16:35:35Z</dcterms:modified>
</cp:coreProperties>
</file>